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8"/>
  </p:notesMasterIdLst>
  <p:sldIdLst>
    <p:sldId id="256" r:id="rId3"/>
    <p:sldId id="291" r:id="rId4"/>
    <p:sldId id="294" r:id="rId5"/>
    <p:sldId id="296" r:id="rId6"/>
    <p:sldId id="257" r:id="rId7"/>
    <p:sldId id="260" r:id="rId8"/>
    <p:sldId id="297" r:id="rId9"/>
    <p:sldId id="301" r:id="rId10"/>
    <p:sldId id="298" r:id="rId11"/>
    <p:sldId id="302" r:id="rId12"/>
    <p:sldId id="300" r:id="rId13"/>
    <p:sldId id="299" r:id="rId14"/>
    <p:sldId id="303" r:id="rId15"/>
    <p:sldId id="304" r:id="rId16"/>
    <p:sldId id="305" r:id="rId17"/>
    <p:sldId id="314" r:id="rId18"/>
    <p:sldId id="308" r:id="rId19"/>
    <p:sldId id="309" r:id="rId20"/>
    <p:sldId id="310" r:id="rId21"/>
    <p:sldId id="311" r:id="rId22"/>
    <p:sldId id="312" r:id="rId23"/>
    <p:sldId id="313" r:id="rId24"/>
    <p:sldId id="315" r:id="rId25"/>
    <p:sldId id="317" r:id="rId26"/>
    <p:sldId id="316" r:id="rId27"/>
  </p:sldIdLst>
  <p:sldSz cx="9144000" cy="5143500" type="screen16x9"/>
  <p:notesSz cx="6858000" cy="9144000"/>
  <p:embeddedFontLst>
    <p:embeddedFont>
      <p:font typeface="Bebas Neue" panose="020B0606020202050201" pitchFamily="34" charset="0"/>
      <p:regular r:id="rId29"/>
    </p:embeddedFont>
    <p:embeddedFont>
      <p:font typeface="Gadugi" panose="020B0502040204020203" pitchFamily="34" charset="0"/>
      <p:regular r:id="rId30"/>
      <p:bold r:id="rId31"/>
    </p:embeddedFont>
    <p:embeddedFont>
      <p:font typeface="Nunito"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eer yasen" initials="Ay" lastIdx="5" clrIdx="0">
    <p:extLst>
      <p:ext uri="{19B8F6BF-5375-455C-9EA6-DF929625EA0E}">
        <p15:presenceInfo xmlns:p15="http://schemas.microsoft.com/office/powerpoint/2012/main" userId="S::1210187@student.birzeit.edu::538693e0-ed33-41ea-8d65-7510872f5a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FFFD1"/>
    <a:srgbClr val="000000"/>
    <a:srgbClr val="D05F48"/>
    <a:srgbClr val="285293"/>
    <a:srgbClr val="7442BE"/>
    <a:srgbClr val="04B8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58935A-C3DA-4B52-8358-EE7149D19C54}">
  <a:tblStyle styleId="{BE58935A-C3DA-4B52-8358-EE7149D19C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snapToGrid="0">
      <p:cViewPr varScale="1">
        <p:scale>
          <a:sx n="102" d="100"/>
          <a:sy n="102" d="100"/>
        </p:scale>
        <p:origin x="87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26T20:35:32.691" idx="5">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f46a57244e_0_3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f46a57244e_0_3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574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432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517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811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732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6250" y="1391250"/>
            <a:ext cx="73176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475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2" name="Google Shape;42;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 name="Google Shape;43;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4" name="Google Shape;44;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 name="Google Shape;45;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6" name="Google Shape;46;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hasCustomPrompt="1"/>
          </p:nvPr>
        </p:nvSpPr>
        <p:spPr>
          <a:xfrm>
            <a:off x="7200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8" name="Google Shape;48;p13"/>
          <p:cNvSpPr txBox="1">
            <a:spLocks noGrp="1"/>
          </p:cNvSpPr>
          <p:nvPr>
            <p:ph type="subTitle" idx="7"/>
          </p:nvPr>
        </p:nvSpPr>
        <p:spPr>
          <a:xfrm>
            <a:off x="7200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13"/>
          <p:cNvSpPr txBox="1">
            <a:spLocks noGrp="1"/>
          </p:cNvSpPr>
          <p:nvPr>
            <p:ph type="title" idx="8" hasCustomPrompt="1"/>
          </p:nvPr>
        </p:nvSpPr>
        <p:spPr>
          <a:xfrm>
            <a:off x="34038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0" name="Google Shape;50;p13"/>
          <p:cNvSpPr txBox="1">
            <a:spLocks noGrp="1"/>
          </p:cNvSpPr>
          <p:nvPr>
            <p:ph type="subTitle" idx="9"/>
          </p:nvPr>
        </p:nvSpPr>
        <p:spPr>
          <a:xfrm>
            <a:off x="34038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13" hasCustomPrompt="1"/>
          </p:nvPr>
        </p:nvSpPr>
        <p:spPr>
          <a:xfrm>
            <a:off x="60876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2" name="Google Shape;52;p13"/>
          <p:cNvSpPr txBox="1">
            <a:spLocks noGrp="1"/>
          </p:cNvSpPr>
          <p:nvPr>
            <p:ph type="subTitle" idx="14"/>
          </p:nvPr>
        </p:nvSpPr>
        <p:spPr>
          <a:xfrm>
            <a:off x="60876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p:nvPr>
        </p:nvSpPr>
        <p:spPr>
          <a:xfrm>
            <a:off x="720000" y="544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4" name="Google Shape;54;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6" name="Google Shape;56;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subTitle" idx="19"/>
          </p:nvPr>
        </p:nvSpPr>
        <p:spPr>
          <a:xfrm>
            <a:off x="7151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subTitle" idx="20"/>
          </p:nvPr>
        </p:nvSpPr>
        <p:spPr>
          <a:xfrm>
            <a:off x="34038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9" name="Google Shape;59;p13"/>
          <p:cNvSpPr txBox="1">
            <a:spLocks noGrp="1"/>
          </p:cNvSpPr>
          <p:nvPr>
            <p:ph type="subTitle" idx="21"/>
          </p:nvPr>
        </p:nvSpPr>
        <p:spPr>
          <a:xfrm>
            <a:off x="60925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290025" y="29284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 name="Google Shape;62;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3"/>
        <p:cNvGrpSpPr/>
        <p:nvPr/>
      </p:nvGrpSpPr>
      <p:grpSpPr>
        <a:xfrm>
          <a:off x="0" y="0"/>
          <a:ext cx="0" cy="0"/>
          <a:chOff x="0" y="0"/>
          <a:chExt cx="0" cy="0"/>
        </a:xfrm>
      </p:grpSpPr>
      <p:sp>
        <p:nvSpPr>
          <p:cNvPr id="64" name="Google Shape;64;p15"/>
          <p:cNvSpPr txBox="1">
            <a:spLocks noGrp="1"/>
          </p:cNvSpPr>
          <p:nvPr>
            <p:ph type="subTitle" idx="1"/>
          </p:nvPr>
        </p:nvSpPr>
        <p:spPr>
          <a:xfrm>
            <a:off x="720000" y="1302500"/>
            <a:ext cx="29076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6"/>
        <p:cNvGrpSpPr/>
        <p:nvPr/>
      </p:nvGrpSpPr>
      <p:grpSpPr>
        <a:xfrm>
          <a:off x="0" y="0"/>
          <a:ext cx="0" cy="0"/>
          <a:chOff x="0" y="0"/>
          <a:chExt cx="0" cy="0"/>
        </a:xfrm>
      </p:grpSpPr>
      <p:sp>
        <p:nvSpPr>
          <p:cNvPr id="67" name="Google Shape;67;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68" name="Google Shape;68;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69" name="Google Shape;69;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2"/>
        <p:cNvGrpSpPr/>
        <p:nvPr/>
      </p:nvGrpSpPr>
      <p:grpSpPr>
        <a:xfrm>
          <a:off x="0" y="0"/>
          <a:ext cx="0" cy="0"/>
          <a:chOff x="0" y="0"/>
          <a:chExt cx="0" cy="0"/>
        </a:xfrm>
      </p:grpSpPr>
      <p:sp>
        <p:nvSpPr>
          <p:cNvPr id="73" name="Google Shape;73;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74" name="Google Shape;74;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8" name="Google Shape;78;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79" name="Google Shape;79;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83" name="Google Shape;83;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87" name="Google Shape;87;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8"/>
        <p:cNvGrpSpPr/>
        <p:nvPr/>
      </p:nvGrpSpPr>
      <p:grpSpPr>
        <a:xfrm>
          <a:off x="0" y="0"/>
          <a:ext cx="0" cy="0"/>
          <a:chOff x="0" y="0"/>
          <a:chExt cx="0" cy="0"/>
        </a:xfrm>
      </p:grpSpPr>
      <p:sp>
        <p:nvSpPr>
          <p:cNvPr id="89" name="Google Shape;89;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0" name="Google Shape;90;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5" name="Google Shape;95;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6" name="Google Shape;96;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7" name="Google Shape;97;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0" name="Google Shape;100;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7" name="Google Shape;107;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8" name="Google Shape;108;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9" name="Google Shape;109;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0" name="Google Shape;110;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1" name="Google Shape;111;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2"/>
        <p:cNvGrpSpPr/>
        <p:nvPr/>
      </p:nvGrpSpPr>
      <p:grpSpPr>
        <a:xfrm>
          <a:off x="0" y="0"/>
          <a:ext cx="0" cy="0"/>
          <a:chOff x="0" y="0"/>
          <a:chExt cx="0" cy="0"/>
        </a:xfrm>
      </p:grpSpPr>
      <p:sp>
        <p:nvSpPr>
          <p:cNvPr id="113" name="Google Shape;113;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4" name="Google Shape;114;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6" name="Google Shape;116;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 name="Google Shape;118;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19"/>
        <p:cNvGrpSpPr/>
        <p:nvPr/>
      </p:nvGrpSpPr>
      <p:grpSpPr>
        <a:xfrm>
          <a:off x="0" y="0"/>
          <a:ext cx="0" cy="0"/>
          <a:chOff x="0" y="0"/>
          <a:chExt cx="0" cy="0"/>
        </a:xfrm>
      </p:grpSpPr>
      <p:sp>
        <p:nvSpPr>
          <p:cNvPr id="120" name="Google Shape;120;p22"/>
          <p:cNvSpPr txBox="1">
            <a:spLocks noGrp="1"/>
          </p:cNvSpPr>
          <p:nvPr>
            <p:ph type="title" hasCustomPrompt="1"/>
          </p:nvPr>
        </p:nvSpPr>
        <p:spPr>
          <a:xfrm>
            <a:off x="715100" y="2090900"/>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1" name="Google Shape;121;p22"/>
          <p:cNvSpPr txBox="1">
            <a:spLocks noGrp="1"/>
          </p:cNvSpPr>
          <p:nvPr>
            <p:ph type="subTitle" idx="1"/>
          </p:nvPr>
        </p:nvSpPr>
        <p:spPr>
          <a:xfrm>
            <a:off x="715100" y="2796927"/>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2"/>
          <p:cNvSpPr txBox="1">
            <a:spLocks noGrp="1"/>
          </p:cNvSpPr>
          <p:nvPr>
            <p:ph type="title" idx="2" hasCustomPrompt="1"/>
          </p:nvPr>
        </p:nvSpPr>
        <p:spPr>
          <a:xfrm>
            <a:off x="3529188" y="2090905"/>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3" name="Google Shape;123;p22"/>
          <p:cNvSpPr txBox="1">
            <a:spLocks noGrp="1"/>
          </p:cNvSpPr>
          <p:nvPr>
            <p:ph type="subTitle" idx="3"/>
          </p:nvPr>
        </p:nvSpPr>
        <p:spPr>
          <a:xfrm>
            <a:off x="3529188" y="2796932"/>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title" idx="4" hasCustomPrompt="1"/>
          </p:nvPr>
        </p:nvSpPr>
        <p:spPr>
          <a:xfrm>
            <a:off x="6343300" y="2090897"/>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5" name="Google Shape;125;p22"/>
          <p:cNvSpPr txBox="1">
            <a:spLocks noGrp="1"/>
          </p:cNvSpPr>
          <p:nvPr>
            <p:ph type="subTitle" idx="5"/>
          </p:nvPr>
        </p:nvSpPr>
        <p:spPr>
          <a:xfrm>
            <a:off x="6343300" y="2796925"/>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2429925" y="535000"/>
            <a:ext cx="4284000" cy="1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8" name="Google Shape;128;p23"/>
          <p:cNvSpPr txBox="1">
            <a:spLocks noGrp="1"/>
          </p:cNvSpPr>
          <p:nvPr>
            <p:ph type="subTitle" idx="1"/>
          </p:nvPr>
        </p:nvSpPr>
        <p:spPr>
          <a:xfrm>
            <a:off x="2425050" y="2280800"/>
            <a:ext cx="4293900" cy="12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p:nvPr/>
        </p:nvSpPr>
        <p:spPr>
          <a:xfrm>
            <a:off x="2779275" y="3514700"/>
            <a:ext cx="3585300" cy="700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b="1">
                <a:solidFill>
                  <a:srgbClr val="000000"/>
                </a:solidFill>
                <a:latin typeface="Nunito"/>
                <a:ea typeface="Nunito"/>
                <a:cs typeface="Nunito"/>
                <a:sym typeface="Nunito"/>
              </a:rPr>
              <a:t>CREDITS:</a:t>
            </a:r>
            <a:r>
              <a:rPr lang="en" sz="1100">
                <a:solidFill>
                  <a:srgbClr val="000000"/>
                </a:solidFill>
                <a:latin typeface="Nunito"/>
                <a:ea typeface="Nunito"/>
                <a:cs typeface="Nunito"/>
                <a:sym typeface="Nunito"/>
              </a:rPr>
              <a:t> This presentation template was created by </a:t>
            </a:r>
            <a:r>
              <a:rPr lang="en" sz="1100" b="1">
                <a:solidFill>
                  <a:srgbClr val="000000"/>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100" b="1">
                <a:solidFill>
                  <a:srgbClr val="000000"/>
                </a:solidFill>
                <a:latin typeface="Nunito"/>
                <a:ea typeface="Nunito"/>
                <a:cs typeface="Nunito"/>
                <a:sym typeface="Nunito"/>
              </a:rPr>
              <a:t>,</a:t>
            </a:r>
            <a:r>
              <a:rPr lang="en" sz="1100">
                <a:solidFill>
                  <a:srgbClr val="000000"/>
                </a:solidFill>
                <a:latin typeface="Nunito"/>
                <a:ea typeface="Nunito"/>
                <a:cs typeface="Nunito"/>
                <a:sym typeface="Nunito"/>
              </a:rPr>
              <a:t> including icons by </a:t>
            </a:r>
            <a:r>
              <a:rPr lang="en" sz="1100" b="1">
                <a:solidFill>
                  <a:srgbClr val="000000"/>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100" b="1">
                <a:solidFill>
                  <a:srgbClr val="000000"/>
                </a:solidFill>
                <a:latin typeface="Nunito"/>
                <a:ea typeface="Nunito"/>
                <a:cs typeface="Nunito"/>
                <a:sym typeface="Nunito"/>
              </a:rPr>
              <a:t>,</a:t>
            </a:r>
            <a:r>
              <a:rPr lang="en" sz="1100">
                <a:solidFill>
                  <a:srgbClr val="000000"/>
                </a:solidFill>
                <a:latin typeface="Nunito"/>
                <a:ea typeface="Nunito"/>
                <a:cs typeface="Nunito"/>
                <a:sym typeface="Nunito"/>
              </a:rPr>
              <a:t> and infographics &amp; images by </a:t>
            </a:r>
            <a:r>
              <a:rPr lang="en" sz="1100" b="1">
                <a:solidFill>
                  <a:srgbClr val="000000"/>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100" b="1" dirty="0">
              <a:solidFill>
                <a:srgbClr val="000000"/>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grpSp>
        <p:nvGrpSpPr>
          <p:cNvPr id="135" name="Google Shape;135;p26"/>
          <p:cNvGrpSpPr/>
          <p:nvPr/>
        </p:nvGrpSpPr>
        <p:grpSpPr>
          <a:xfrm>
            <a:off x="1376525" y="-1521150"/>
            <a:ext cx="7767703" cy="3383025"/>
            <a:chOff x="24125" y="294775"/>
            <a:chExt cx="7767703" cy="3383025"/>
          </a:xfrm>
        </p:grpSpPr>
        <p:sp>
          <p:nvSpPr>
            <p:cNvPr id="136" name="Google Shape;136;p26"/>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6"/>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6"/>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6"/>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6"/>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6"/>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6"/>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6"/>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6"/>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6"/>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6"/>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6"/>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6"/>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6"/>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6"/>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6"/>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6"/>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6"/>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6"/>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6"/>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6"/>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6"/>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6"/>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6"/>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6"/>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6"/>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6"/>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6"/>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6"/>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6"/>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6"/>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6"/>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6"/>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6"/>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6"/>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6"/>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6"/>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6"/>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6"/>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6"/>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6"/>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6"/>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6"/>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6"/>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6"/>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6"/>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6"/>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6"/>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6"/>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6"/>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6"/>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6"/>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6"/>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6"/>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6"/>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6"/>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6"/>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6"/>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6"/>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6"/>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6"/>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6"/>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6"/>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6"/>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6"/>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6"/>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6"/>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6"/>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6"/>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6"/>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6"/>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6"/>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6"/>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6"/>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6"/>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6"/>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6"/>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6"/>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6"/>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6"/>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6"/>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6"/>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6"/>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6"/>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6"/>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6"/>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6"/>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6"/>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6"/>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6"/>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6"/>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6"/>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6"/>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 name="Google Shape;230;p26"/>
          <p:cNvGrpSpPr/>
          <p:nvPr/>
        </p:nvGrpSpPr>
        <p:grpSpPr>
          <a:xfrm>
            <a:off x="368162" y="1909134"/>
            <a:ext cx="352280" cy="353863"/>
            <a:chOff x="1448125" y="1450525"/>
            <a:chExt cx="133500" cy="134100"/>
          </a:xfrm>
        </p:grpSpPr>
        <p:sp>
          <p:nvSpPr>
            <p:cNvPr id="231" name="Google Shape;231;p26"/>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26"/>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 name="Google Shape;233;p26"/>
          <p:cNvGrpSpPr/>
          <p:nvPr/>
        </p:nvGrpSpPr>
        <p:grpSpPr>
          <a:xfrm>
            <a:off x="723674" y="1578426"/>
            <a:ext cx="552301" cy="552301"/>
            <a:chOff x="1582850" y="1325200"/>
            <a:chExt cx="209300" cy="209300"/>
          </a:xfrm>
        </p:grpSpPr>
        <p:sp>
          <p:nvSpPr>
            <p:cNvPr id="234" name="Google Shape;234;p26"/>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26"/>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26"/>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6"/>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 name="Google Shape;238;p26"/>
          <p:cNvGrpSpPr/>
          <p:nvPr/>
        </p:nvGrpSpPr>
        <p:grpSpPr>
          <a:xfrm>
            <a:off x="-64791" y="3334954"/>
            <a:ext cx="2438787" cy="1857515"/>
            <a:chOff x="-64791" y="3334954"/>
            <a:chExt cx="2438787" cy="1857515"/>
          </a:xfrm>
        </p:grpSpPr>
        <p:sp>
          <p:nvSpPr>
            <p:cNvPr id="239" name="Google Shape;239;p26"/>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6"/>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6"/>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6"/>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26"/>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26"/>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26"/>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26"/>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6"/>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6"/>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6"/>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6"/>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6"/>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6"/>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6"/>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6"/>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6"/>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6"/>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6"/>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6"/>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6"/>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60" name="Google Shape;260;p26"/>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261" name="Google Shape;261;p26"/>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26"/>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6"/>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6"/>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6"/>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6"/>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6"/>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6"/>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6"/>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6"/>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71" name="Google Shape;271;p26"/>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272" name="Google Shape;272;p26"/>
          <p:cNvGrpSpPr/>
          <p:nvPr/>
        </p:nvGrpSpPr>
        <p:grpSpPr>
          <a:xfrm>
            <a:off x="5266248" y="4230494"/>
            <a:ext cx="3157758" cy="296582"/>
            <a:chOff x="5266248" y="4230494"/>
            <a:chExt cx="3157758" cy="296582"/>
          </a:xfrm>
        </p:grpSpPr>
        <p:sp>
          <p:nvSpPr>
            <p:cNvPr id="273" name="Google Shape;273;p26"/>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6"/>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6"/>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6"/>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6"/>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6"/>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6"/>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6"/>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6"/>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6"/>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6"/>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6"/>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6"/>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6"/>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6"/>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6"/>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6"/>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0" name="Google Shape;290;p26"/>
          <p:cNvSpPr txBox="1">
            <a:spLocks noGrp="1"/>
          </p:cNvSpPr>
          <p:nvPr>
            <p:ph type="ctrTitle"/>
          </p:nvPr>
        </p:nvSpPr>
        <p:spPr>
          <a:xfrm>
            <a:off x="1084825" y="1588650"/>
            <a:ext cx="6974400" cy="20283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5200"/>
              <a:buNone/>
              <a:defRPr sz="6100">
                <a:latin typeface="Bebas Neue"/>
                <a:ea typeface="Bebas Neue"/>
                <a:cs typeface="Bebas Neue"/>
                <a:sym typeface="Bebas Neu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1" name="Google Shape;291;p26"/>
          <p:cNvSpPr txBox="1">
            <a:spLocks noGrp="1"/>
          </p:cNvSpPr>
          <p:nvPr>
            <p:ph type="subTitle" idx="1"/>
          </p:nvPr>
        </p:nvSpPr>
        <p:spPr>
          <a:xfrm>
            <a:off x="1084825" y="3574049"/>
            <a:ext cx="6974400" cy="514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800"/>
              <a:buNone/>
              <a:defRPr sz="2800">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92" name="Google Shape;292;p26"/>
          <p:cNvGrpSpPr/>
          <p:nvPr/>
        </p:nvGrpSpPr>
        <p:grpSpPr>
          <a:xfrm>
            <a:off x="207789" y="1295745"/>
            <a:ext cx="552301" cy="552301"/>
            <a:chOff x="1387350" y="1218075"/>
            <a:chExt cx="209300" cy="209300"/>
          </a:xfrm>
        </p:grpSpPr>
        <p:sp>
          <p:nvSpPr>
            <p:cNvPr id="293" name="Google Shape;293;p26"/>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6"/>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26"/>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26"/>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9" name="Google Shape;299;p27"/>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7"/>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1" name="Google Shape;301;p27"/>
          <p:cNvGrpSpPr/>
          <p:nvPr/>
        </p:nvGrpSpPr>
        <p:grpSpPr>
          <a:xfrm>
            <a:off x="296418" y="4572778"/>
            <a:ext cx="2668622" cy="250644"/>
            <a:chOff x="5926468" y="4708190"/>
            <a:chExt cx="2668622" cy="250644"/>
          </a:xfrm>
        </p:grpSpPr>
        <p:sp>
          <p:nvSpPr>
            <p:cNvPr id="302" name="Google Shape;302;p27"/>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7"/>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7"/>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7"/>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7"/>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7"/>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7"/>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7"/>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7"/>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27"/>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27"/>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27"/>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27"/>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7"/>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7"/>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7"/>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7"/>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9" name="Google Shape;319;p27"/>
          <p:cNvGrpSpPr/>
          <p:nvPr/>
        </p:nvGrpSpPr>
        <p:grpSpPr>
          <a:xfrm>
            <a:off x="-3091593" y="-2017662"/>
            <a:ext cx="7908519" cy="3095522"/>
            <a:chOff x="-3091593" y="-1484262"/>
            <a:chExt cx="7908519" cy="3095522"/>
          </a:xfrm>
        </p:grpSpPr>
        <p:grpSp>
          <p:nvGrpSpPr>
            <p:cNvPr id="320" name="Google Shape;320;p27"/>
            <p:cNvGrpSpPr/>
            <p:nvPr/>
          </p:nvGrpSpPr>
          <p:grpSpPr>
            <a:xfrm>
              <a:off x="-3091593" y="-1484262"/>
              <a:ext cx="7884347" cy="3095522"/>
              <a:chOff x="-3091593" y="-1484262"/>
              <a:chExt cx="7884347" cy="3095522"/>
            </a:xfrm>
          </p:grpSpPr>
          <p:sp>
            <p:nvSpPr>
              <p:cNvPr id="321" name="Google Shape;321;p27"/>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7"/>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7"/>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7"/>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7"/>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7"/>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7"/>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7"/>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7"/>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7"/>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7"/>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7"/>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7"/>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7"/>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7"/>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27"/>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27"/>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7"/>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7"/>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27"/>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27"/>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27"/>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27"/>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27"/>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27"/>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27"/>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27"/>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8" name="Google Shape;348;p27"/>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2"/>
        <p:cNvGrpSpPr/>
        <p:nvPr/>
      </p:nvGrpSpPr>
      <p:grpSpPr>
        <a:xfrm>
          <a:off x="0" y="0"/>
          <a:ext cx="0" cy="0"/>
          <a:chOff x="0" y="0"/>
          <a:chExt cx="0" cy="0"/>
        </a:xfrm>
      </p:grpSpPr>
      <p:grpSp>
        <p:nvGrpSpPr>
          <p:cNvPr id="353" name="Google Shape;353;p29"/>
          <p:cNvGrpSpPr/>
          <p:nvPr/>
        </p:nvGrpSpPr>
        <p:grpSpPr>
          <a:xfrm flipH="1">
            <a:off x="-741540" y="-2483486"/>
            <a:ext cx="7884219" cy="3433770"/>
            <a:chOff x="24125" y="294775"/>
            <a:chExt cx="7767703" cy="3383025"/>
          </a:xfrm>
        </p:grpSpPr>
        <p:sp>
          <p:nvSpPr>
            <p:cNvPr id="354" name="Google Shape;354;p2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2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2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2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2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2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2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2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2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2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2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2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2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2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2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2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2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2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2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2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2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2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2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2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2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2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2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2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2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2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2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2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2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2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2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2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2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2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2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2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2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2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2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2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2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2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2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2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2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2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2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2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 name="Google Shape;448;p29"/>
          <p:cNvGrpSpPr/>
          <p:nvPr/>
        </p:nvGrpSpPr>
        <p:grpSpPr>
          <a:xfrm>
            <a:off x="8757750" y="2728975"/>
            <a:ext cx="1552150" cy="3475150"/>
            <a:chOff x="327125" y="2375600"/>
            <a:chExt cx="1552150" cy="3475150"/>
          </a:xfrm>
        </p:grpSpPr>
        <p:sp>
          <p:nvSpPr>
            <p:cNvPr id="449" name="Google Shape;449;p29"/>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29"/>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29"/>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29"/>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29"/>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9"/>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29"/>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9"/>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9"/>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29"/>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29"/>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29"/>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29"/>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29"/>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29"/>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29"/>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9"/>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9"/>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9"/>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9"/>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9"/>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0" name="Google Shape;470;p2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9"/>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2" name="Google Shape;472;p29"/>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3" name="Google Shape;473;p29"/>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4" name="Google Shape;474;p29"/>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5"/>
        <p:cNvGrpSpPr/>
        <p:nvPr/>
      </p:nvGrpSpPr>
      <p:grpSpPr>
        <a:xfrm>
          <a:off x="0" y="0"/>
          <a:ext cx="0" cy="0"/>
          <a:chOff x="0" y="0"/>
          <a:chExt cx="0" cy="0"/>
        </a:xfrm>
      </p:grpSpPr>
      <p:sp>
        <p:nvSpPr>
          <p:cNvPr id="476" name="Google Shape;476;p3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4"/>
        <p:cNvGrpSpPr/>
        <p:nvPr/>
      </p:nvGrpSpPr>
      <p:grpSpPr>
        <a:xfrm>
          <a:off x="0" y="0"/>
          <a:ext cx="0" cy="0"/>
          <a:chOff x="0" y="0"/>
          <a:chExt cx="0" cy="0"/>
        </a:xfrm>
      </p:grpSpPr>
      <p:sp>
        <p:nvSpPr>
          <p:cNvPr id="555" name="Google Shape;555;p32"/>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2"/>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7"/>
        <p:cNvGrpSpPr/>
        <p:nvPr/>
      </p:nvGrpSpPr>
      <p:grpSpPr>
        <a:xfrm>
          <a:off x="0" y="0"/>
          <a:ext cx="0" cy="0"/>
          <a:chOff x="0" y="0"/>
          <a:chExt cx="0" cy="0"/>
        </a:xfrm>
      </p:grpSpPr>
      <p:grpSp>
        <p:nvGrpSpPr>
          <p:cNvPr id="558" name="Google Shape;558;p33"/>
          <p:cNvGrpSpPr/>
          <p:nvPr/>
        </p:nvGrpSpPr>
        <p:grpSpPr>
          <a:xfrm flipH="1">
            <a:off x="-271725" y="-1955550"/>
            <a:ext cx="7767703" cy="3383025"/>
            <a:chOff x="24125" y="294775"/>
            <a:chExt cx="7767703" cy="3383025"/>
          </a:xfrm>
        </p:grpSpPr>
        <p:sp>
          <p:nvSpPr>
            <p:cNvPr id="559" name="Google Shape;559;p3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3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3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3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3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3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3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3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3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3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3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3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3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3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3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3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3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3" name="Google Shape;653;p33"/>
          <p:cNvGrpSpPr/>
          <p:nvPr/>
        </p:nvGrpSpPr>
        <p:grpSpPr>
          <a:xfrm>
            <a:off x="-64791" y="3334954"/>
            <a:ext cx="2438787" cy="1857515"/>
            <a:chOff x="-64791" y="3334954"/>
            <a:chExt cx="2438787" cy="1857515"/>
          </a:xfrm>
        </p:grpSpPr>
        <p:sp>
          <p:nvSpPr>
            <p:cNvPr id="654" name="Google Shape;654;p33"/>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33"/>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33"/>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33"/>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33"/>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3"/>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33"/>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33"/>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3"/>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33"/>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33"/>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33"/>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33"/>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33"/>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33"/>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33"/>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33"/>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33"/>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33"/>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33"/>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33"/>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75" name="Google Shape;675;p33"/>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76" name="Google Shape;676;p33"/>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33"/>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33"/>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33"/>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33"/>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33"/>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33"/>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33"/>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33"/>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3"/>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86" name="Google Shape;686;p33"/>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87" name="Google Shape;687;p33"/>
          <p:cNvGrpSpPr/>
          <p:nvPr/>
        </p:nvGrpSpPr>
        <p:grpSpPr>
          <a:xfrm>
            <a:off x="5266248" y="4568869"/>
            <a:ext cx="3157758" cy="296582"/>
            <a:chOff x="5266248" y="4230494"/>
            <a:chExt cx="3157758" cy="296582"/>
          </a:xfrm>
        </p:grpSpPr>
        <p:sp>
          <p:nvSpPr>
            <p:cNvPr id="688" name="Google Shape;688;p33"/>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33"/>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3"/>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33"/>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33"/>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33"/>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33"/>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33"/>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33"/>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33"/>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33"/>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33"/>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3"/>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33"/>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33"/>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3"/>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3"/>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 name="Google Shape;705;p33"/>
          <p:cNvGrpSpPr/>
          <p:nvPr/>
        </p:nvGrpSpPr>
        <p:grpSpPr>
          <a:xfrm>
            <a:off x="7723214" y="1254245"/>
            <a:ext cx="1068186" cy="967252"/>
            <a:chOff x="7723214" y="1254245"/>
            <a:chExt cx="1068186" cy="967252"/>
          </a:xfrm>
        </p:grpSpPr>
        <p:grpSp>
          <p:nvGrpSpPr>
            <p:cNvPr id="706" name="Google Shape;706;p33"/>
            <p:cNvGrpSpPr/>
            <p:nvPr/>
          </p:nvGrpSpPr>
          <p:grpSpPr>
            <a:xfrm>
              <a:off x="7883587" y="1867634"/>
              <a:ext cx="352280" cy="353863"/>
              <a:chOff x="1448125" y="1450525"/>
              <a:chExt cx="133500" cy="134100"/>
            </a:xfrm>
          </p:grpSpPr>
          <p:sp>
            <p:nvSpPr>
              <p:cNvPr id="707" name="Google Shape;707;p33"/>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3"/>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 name="Google Shape;709;p33"/>
            <p:cNvGrpSpPr/>
            <p:nvPr/>
          </p:nvGrpSpPr>
          <p:grpSpPr>
            <a:xfrm>
              <a:off x="8239099" y="1536926"/>
              <a:ext cx="552301" cy="552301"/>
              <a:chOff x="1582850" y="1325200"/>
              <a:chExt cx="209300" cy="209300"/>
            </a:xfrm>
          </p:grpSpPr>
          <p:sp>
            <p:nvSpPr>
              <p:cNvPr id="710" name="Google Shape;710;p33"/>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3"/>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3"/>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3"/>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33"/>
            <p:cNvGrpSpPr/>
            <p:nvPr/>
          </p:nvGrpSpPr>
          <p:grpSpPr>
            <a:xfrm>
              <a:off x="7723214" y="1254245"/>
              <a:ext cx="552301" cy="552301"/>
              <a:chOff x="1387350" y="1218075"/>
              <a:chExt cx="209300" cy="209300"/>
            </a:xfrm>
          </p:grpSpPr>
          <p:sp>
            <p:nvSpPr>
              <p:cNvPr id="715" name="Google Shape;715;p33"/>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3"/>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3"/>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3"/>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19" name="Google Shape;719;p33"/>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7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0" name="Google Shape;720;p33"/>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1" name="Google Shape;721;p33"/>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4"/>
          <p:cNvSpPr txBox="1">
            <a:spLocks noGrp="1"/>
          </p:cNvSpPr>
          <p:nvPr>
            <p:ph type="body" idx="1"/>
          </p:nvPr>
        </p:nvSpPr>
        <p:spPr>
          <a:xfrm>
            <a:off x="720000" y="1207625"/>
            <a:ext cx="7704000" cy="3400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000000"/>
              </a:buClr>
              <a:buSzPts val="1400"/>
              <a:buChar char="●"/>
              <a:defRPr sz="1400">
                <a:solidFill>
                  <a:srgbClr val="000000"/>
                </a:solidFill>
              </a:defRPr>
            </a:lvl1pPr>
            <a:lvl2pPr marL="914400" lvl="1" indent="-317500" rtl="0">
              <a:lnSpc>
                <a:spcPct val="115000"/>
              </a:lnSpc>
              <a:spcBef>
                <a:spcPts val="0"/>
              </a:spcBef>
              <a:spcAft>
                <a:spcPts val="0"/>
              </a:spcAft>
              <a:buClr>
                <a:srgbClr val="000000"/>
              </a:buClr>
              <a:buSzPts val="1400"/>
              <a:buChar char="○"/>
              <a:defRPr>
                <a:solidFill>
                  <a:srgbClr val="000000"/>
                </a:solidFill>
              </a:defRPr>
            </a:lvl2pPr>
            <a:lvl3pPr marL="1371600" lvl="2" indent="-317500" rtl="0">
              <a:lnSpc>
                <a:spcPct val="115000"/>
              </a:lnSpc>
              <a:spcBef>
                <a:spcPts val="0"/>
              </a:spcBef>
              <a:spcAft>
                <a:spcPts val="0"/>
              </a:spcAft>
              <a:buClr>
                <a:srgbClr val="000000"/>
              </a:buClr>
              <a:buSzPts val="1400"/>
              <a:buChar char="■"/>
              <a:defRPr>
                <a:solidFill>
                  <a:srgbClr val="000000"/>
                </a:solidFill>
              </a:defRPr>
            </a:lvl3pPr>
            <a:lvl4pPr marL="1828800" lvl="3" indent="-317500" rtl="0">
              <a:lnSpc>
                <a:spcPct val="115000"/>
              </a:lnSpc>
              <a:spcBef>
                <a:spcPts val="0"/>
              </a:spcBef>
              <a:spcAft>
                <a:spcPts val="0"/>
              </a:spcAft>
              <a:buClr>
                <a:srgbClr val="000000"/>
              </a:buClr>
              <a:buSzPts val="1400"/>
              <a:buChar char="●"/>
              <a:defRPr>
                <a:solidFill>
                  <a:srgbClr val="000000"/>
                </a:solidFill>
              </a:defRPr>
            </a:lvl4pPr>
            <a:lvl5pPr marL="2286000" lvl="4" indent="-317500" rtl="0">
              <a:lnSpc>
                <a:spcPct val="115000"/>
              </a:lnSpc>
              <a:spcBef>
                <a:spcPts val="0"/>
              </a:spcBef>
              <a:spcAft>
                <a:spcPts val="0"/>
              </a:spcAft>
              <a:buClr>
                <a:srgbClr val="000000"/>
              </a:buClr>
              <a:buSzPts val="1400"/>
              <a:buChar char="○"/>
              <a:defRPr>
                <a:solidFill>
                  <a:srgbClr val="000000"/>
                </a:solidFill>
              </a:defRPr>
            </a:lvl5pPr>
            <a:lvl6pPr marL="2743200" lvl="5" indent="-317500" rtl="0">
              <a:lnSpc>
                <a:spcPct val="115000"/>
              </a:lnSpc>
              <a:spcBef>
                <a:spcPts val="0"/>
              </a:spcBef>
              <a:spcAft>
                <a:spcPts val="0"/>
              </a:spcAft>
              <a:buClr>
                <a:srgbClr val="000000"/>
              </a:buClr>
              <a:buSzPts val="1400"/>
              <a:buChar char="■"/>
              <a:defRPr>
                <a:solidFill>
                  <a:srgbClr val="000000"/>
                </a:solidFill>
              </a:defRPr>
            </a:lvl6pPr>
            <a:lvl7pPr marL="3200400" lvl="6" indent="-317500" rtl="0">
              <a:lnSpc>
                <a:spcPct val="115000"/>
              </a:lnSpc>
              <a:spcBef>
                <a:spcPts val="0"/>
              </a:spcBef>
              <a:spcAft>
                <a:spcPts val="0"/>
              </a:spcAft>
              <a:buClr>
                <a:srgbClr val="000000"/>
              </a:buClr>
              <a:buSzPts val="1400"/>
              <a:buChar char="●"/>
              <a:defRPr>
                <a:solidFill>
                  <a:srgbClr val="000000"/>
                </a:solidFill>
              </a:defRPr>
            </a:lvl7pPr>
            <a:lvl8pPr marL="3657600" lvl="7" indent="-317500" rtl="0">
              <a:lnSpc>
                <a:spcPct val="115000"/>
              </a:lnSpc>
              <a:spcBef>
                <a:spcPts val="0"/>
              </a:spcBef>
              <a:spcAft>
                <a:spcPts val="0"/>
              </a:spcAft>
              <a:buClr>
                <a:srgbClr val="000000"/>
              </a:buClr>
              <a:buSzPts val="1400"/>
              <a:buChar char="○"/>
              <a:defRPr>
                <a:solidFill>
                  <a:srgbClr val="000000"/>
                </a:solidFill>
              </a:defRPr>
            </a:lvl8pPr>
            <a:lvl9pPr marL="4114800" lvl="8" indent="-317500" rtl="0">
              <a:lnSpc>
                <a:spcPct val="115000"/>
              </a:lnSpc>
              <a:spcBef>
                <a:spcPts val="0"/>
              </a:spcBef>
              <a:spcAft>
                <a:spcPts val="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2"/>
        <p:cNvGrpSpPr/>
        <p:nvPr/>
      </p:nvGrpSpPr>
      <p:grpSpPr>
        <a:xfrm>
          <a:off x="0" y="0"/>
          <a:ext cx="0" cy="0"/>
          <a:chOff x="0" y="0"/>
          <a:chExt cx="0" cy="0"/>
        </a:xfrm>
      </p:grpSpPr>
      <p:grpSp>
        <p:nvGrpSpPr>
          <p:cNvPr id="723" name="Google Shape;723;p34"/>
          <p:cNvGrpSpPr/>
          <p:nvPr/>
        </p:nvGrpSpPr>
        <p:grpSpPr>
          <a:xfrm flipH="1">
            <a:off x="1510279" y="-831315"/>
            <a:ext cx="8377976" cy="1614718"/>
            <a:chOff x="-566246" y="-831315"/>
            <a:chExt cx="8377976" cy="1614718"/>
          </a:xfrm>
        </p:grpSpPr>
        <p:sp>
          <p:nvSpPr>
            <p:cNvPr id="724" name="Google Shape;724;p3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3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3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3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3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3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 name="Google Shape;753;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54" name="Google Shape;754;p34"/>
          <p:cNvGrpSpPr/>
          <p:nvPr/>
        </p:nvGrpSpPr>
        <p:grpSpPr>
          <a:xfrm rot="5400000" flipH="1">
            <a:off x="-113625" y="3210625"/>
            <a:ext cx="536425" cy="3475150"/>
            <a:chOff x="327125" y="2375600"/>
            <a:chExt cx="536425" cy="3475150"/>
          </a:xfrm>
        </p:grpSpPr>
        <p:sp>
          <p:nvSpPr>
            <p:cNvPr id="755" name="Google Shape;755;p3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3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3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3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3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3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3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3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3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8"/>
        <p:cNvGrpSpPr/>
        <p:nvPr/>
      </p:nvGrpSpPr>
      <p:grpSpPr>
        <a:xfrm>
          <a:off x="0" y="0"/>
          <a:ext cx="0" cy="0"/>
          <a:chOff x="0" y="0"/>
          <a:chExt cx="0" cy="0"/>
        </a:xfrm>
      </p:grpSpPr>
      <p:grpSp>
        <p:nvGrpSpPr>
          <p:cNvPr id="769" name="Google Shape;769;p35"/>
          <p:cNvGrpSpPr/>
          <p:nvPr/>
        </p:nvGrpSpPr>
        <p:grpSpPr>
          <a:xfrm>
            <a:off x="5266248" y="4568869"/>
            <a:ext cx="3157758" cy="296582"/>
            <a:chOff x="5266248" y="4230494"/>
            <a:chExt cx="3157758" cy="296582"/>
          </a:xfrm>
        </p:grpSpPr>
        <p:sp>
          <p:nvSpPr>
            <p:cNvPr id="770" name="Google Shape;770;p35"/>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35"/>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35"/>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35"/>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35"/>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5"/>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35"/>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5"/>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35"/>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35"/>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35"/>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35"/>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5"/>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5"/>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35"/>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5"/>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5"/>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7" name="Google Shape;787;p35"/>
          <p:cNvGrpSpPr/>
          <p:nvPr/>
        </p:nvGrpSpPr>
        <p:grpSpPr>
          <a:xfrm>
            <a:off x="-364925" y="-1720950"/>
            <a:ext cx="9644000" cy="3383025"/>
            <a:chOff x="-364925" y="-1720950"/>
            <a:chExt cx="9644000" cy="3383025"/>
          </a:xfrm>
        </p:grpSpPr>
        <p:grpSp>
          <p:nvGrpSpPr>
            <p:cNvPr id="788" name="Google Shape;788;p35"/>
            <p:cNvGrpSpPr/>
            <p:nvPr/>
          </p:nvGrpSpPr>
          <p:grpSpPr>
            <a:xfrm flipH="1">
              <a:off x="-364925" y="-1720950"/>
              <a:ext cx="7767703" cy="3383025"/>
              <a:chOff x="24125" y="294775"/>
              <a:chExt cx="7767703" cy="3383025"/>
            </a:xfrm>
          </p:grpSpPr>
          <p:sp>
            <p:nvSpPr>
              <p:cNvPr id="789" name="Google Shape;789;p3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3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3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3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3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3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3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3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3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3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3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3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3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3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3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3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3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3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3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3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3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3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3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3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3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3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3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3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3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3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3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3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3" name="Google Shape;883;p35"/>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84" name="Google Shape;884;p35"/>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5" name="Google Shape;885;p35"/>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9"/>
        <p:cNvGrpSpPr/>
        <p:nvPr/>
      </p:nvGrpSpPr>
      <p:grpSpPr>
        <a:xfrm>
          <a:off x="0" y="0"/>
          <a:ext cx="0" cy="0"/>
          <a:chOff x="0" y="0"/>
          <a:chExt cx="0" cy="0"/>
        </a:xfrm>
      </p:grpSpPr>
      <p:sp>
        <p:nvSpPr>
          <p:cNvPr id="350" name="Google Shape;350;p2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28"/>
          <p:cNvSpPr txBox="1">
            <a:spLocks noGrp="1"/>
          </p:cNvSpPr>
          <p:nvPr>
            <p:ph type="body" idx="1"/>
          </p:nvPr>
        </p:nvSpPr>
        <p:spPr>
          <a:xfrm>
            <a:off x="817900" y="1242425"/>
            <a:ext cx="7508100" cy="3326700"/>
          </a:xfrm>
          <a:prstGeom prst="rect">
            <a:avLst/>
          </a:prstGeom>
        </p:spPr>
        <p:txBody>
          <a:bodyPr spcFirstLastPara="1" wrap="square" lIns="0" tIns="0" rIns="0" bIns="0" anchor="t" anchorCtr="0">
            <a:noAutofit/>
          </a:bodyPr>
          <a:lstStyle>
            <a:lvl1pPr marL="457200" lvl="0" indent="-330200" rtl="0">
              <a:spcBef>
                <a:spcPts val="0"/>
              </a:spcBef>
              <a:spcAft>
                <a:spcPts val="0"/>
              </a:spcAft>
              <a:buClr>
                <a:schemeClr val="dk2"/>
              </a:buClr>
              <a:buSzPts val="1600"/>
              <a:buChar char="●"/>
              <a:defRPr sz="1400"/>
            </a:lvl1pPr>
            <a:lvl2pPr marL="914400" lvl="1" indent="-330200" rtl="0">
              <a:spcBef>
                <a:spcPts val="0"/>
              </a:spcBef>
              <a:spcAft>
                <a:spcPts val="0"/>
              </a:spcAft>
              <a:buClr>
                <a:schemeClr val="dk2"/>
              </a:buClr>
              <a:buSzPts val="1600"/>
              <a:buChar char="○"/>
              <a:defRPr sz="1400"/>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extLst>
      <p:ext uri="{BB962C8B-B14F-4D97-AF65-F5344CB8AC3E}">
        <p14:creationId xmlns:p14="http://schemas.microsoft.com/office/powerpoint/2010/main" val="419512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7"/>
          <p:cNvSpPr txBox="1">
            <a:spLocks noGrp="1"/>
          </p:cNvSpPr>
          <p:nvPr>
            <p:ph type="body" idx="1"/>
          </p:nvPr>
        </p:nvSpPr>
        <p:spPr>
          <a:xfrm>
            <a:off x="715100" y="1679050"/>
            <a:ext cx="4061100" cy="2929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100" y="534998"/>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2207325"/>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40358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726">
          <p15:clr>
            <a:srgbClr val="EA4335"/>
          </p15:clr>
        </p15:guide>
        <p15:guide id="7" orient="horz" pos="181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33" name="Google Shape;133;p25"/>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4" r:id="rId3"/>
    <p:sldLayoutId id="2147483675" r:id="rId4"/>
    <p:sldLayoutId id="2147483677" r:id="rId5"/>
    <p:sldLayoutId id="2147483678" r:id="rId6"/>
    <p:sldLayoutId id="2147483679" r:id="rId7"/>
    <p:sldLayoutId id="2147483680" r:id="rId8"/>
    <p:sldLayoutId id="2147483681"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3.jp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4.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slide" Target="slide2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slide" Target="slide5.xml"/><Relationship Id="rId5" Type="http://schemas.openxmlformats.org/officeDocument/2006/relationships/slide" Target="slide7.xml"/><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slide" Target="slide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9"/>
          <p:cNvSpPr txBox="1">
            <a:spLocks noGrp="1"/>
          </p:cNvSpPr>
          <p:nvPr>
            <p:ph type="ctrTitle"/>
          </p:nvPr>
        </p:nvSpPr>
        <p:spPr>
          <a:xfrm>
            <a:off x="1084825" y="1588650"/>
            <a:ext cx="6974400" cy="20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Data Base project</a:t>
            </a:r>
            <a:br>
              <a:rPr lang="en" dirty="0"/>
            </a:br>
            <a:r>
              <a:rPr lang="en" dirty="0"/>
              <a:t>comp 333</a:t>
            </a:r>
            <a:endParaRPr dirty="0"/>
          </a:p>
        </p:txBody>
      </p:sp>
      <p:sp>
        <p:nvSpPr>
          <p:cNvPr id="896" name="Google Shape;896;p39"/>
          <p:cNvSpPr txBox="1">
            <a:spLocks noGrp="1"/>
          </p:cNvSpPr>
          <p:nvPr>
            <p:ph type="subTitle" idx="1"/>
          </p:nvPr>
        </p:nvSpPr>
        <p:spPr>
          <a:xfrm>
            <a:off x="1026120" y="3677370"/>
            <a:ext cx="6974400" cy="51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dirty="0">
                <a:solidFill>
                  <a:srgbClr val="FF0000"/>
                </a:solidFill>
                <a:latin typeface="Bebas Neue"/>
                <a:sym typeface="Bebas Neue"/>
              </a:rPr>
              <a:t>Dental Clinic</a:t>
            </a:r>
            <a:endParaRPr sz="3600" dirty="0">
              <a:solidFill>
                <a:srgbClr val="FF0000"/>
              </a:solidFill>
              <a:latin typeface="Bebas Neue"/>
              <a:sym typeface="Bebas Neue"/>
            </a:endParaRPr>
          </a:p>
        </p:txBody>
      </p:sp>
      <p:grpSp>
        <p:nvGrpSpPr>
          <p:cNvPr id="897" name="Google Shape;897;p39"/>
          <p:cNvGrpSpPr/>
          <p:nvPr/>
        </p:nvGrpSpPr>
        <p:grpSpPr>
          <a:xfrm>
            <a:off x="-57438" y="131863"/>
            <a:ext cx="2284525" cy="985488"/>
            <a:chOff x="-223784" y="-6"/>
            <a:chExt cx="2284525" cy="985488"/>
          </a:xfrm>
        </p:grpSpPr>
        <p:sp>
          <p:nvSpPr>
            <p:cNvPr id="898" name="Google Shape;898;p39"/>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39"/>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9"/>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9"/>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9"/>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9"/>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9"/>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9"/>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6" name="Google Shape;906;p39"/>
          <p:cNvGrpSpPr/>
          <p:nvPr/>
        </p:nvGrpSpPr>
        <p:grpSpPr>
          <a:xfrm>
            <a:off x="5876365" y="118125"/>
            <a:ext cx="3316597" cy="2830576"/>
            <a:chOff x="5876365" y="118125"/>
            <a:chExt cx="3316597" cy="2830576"/>
          </a:xfrm>
        </p:grpSpPr>
        <p:sp>
          <p:nvSpPr>
            <p:cNvPr id="907" name="Google Shape;907;p39"/>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9"/>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9"/>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39"/>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39"/>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9"/>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500"/>
                                        <p:tgtEl>
                                          <p:spTgt spid="8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6">
                                            <p:txEl>
                                              <p:pRg st="0" end="0"/>
                                            </p:txEl>
                                          </p:spTgt>
                                        </p:tgtEl>
                                        <p:attrNameLst>
                                          <p:attrName>style.visibility</p:attrName>
                                        </p:attrNameLst>
                                      </p:cBhvr>
                                      <p:to>
                                        <p:strVal val="visible"/>
                                      </p:to>
                                    </p:set>
                                    <p:animEffect transition="in" filter="fade">
                                      <p:cBhvr>
                                        <p:cTn id="12" dur="500"/>
                                        <p:tgtEl>
                                          <p:spTgt spid="8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 grpId="0"/>
      <p:bldP spid="89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632CF-52EF-8184-EFE8-5F52FE9FFF88}"/>
              </a:ext>
            </a:extLst>
          </p:cNvPr>
          <p:cNvPicPr>
            <a:picLocks noChangeAspect="1"/>
          </p:cNvPicPr>
          <p:nvPr/>
        </p:nvPicPr>
        <p:blipFill>
          <a:blip r:embed="rId2"/>
          <a:stretch>
            <a:fillRect/>
          </a:stretch>
        </p:blipFill>
        <p:spPr>
          <a:xfrm>
            <a:off x="108488" y="66326"/>
            <a:ext cx="2948991" cy="2505424"/>
          </a:xfrm>
          <a:prstGeom prst="rect">
            <a:avLst/>
          </a:prstGeom>
        </p:spPr>
      </p:pic>
      <p:sp>
        <p:nvSpPr>
          <p:cNvPr id="4" name="TextBox 3">
            <a:extLst>
              <a:ext uri="{FF2B5EF4-FFF2-40B4-BE49-F238E27FC236}">
                <a16:creationId xmlns:a16="http://schemas.microsoft.com/office/drawing/2014/main" id="{6F325577-2FA9-5B68-6B84-532BE7AF5BA4}"/>
              </a:ext>
            </a:extLst>
          </p:cNvPr>
          <p:cNvSpPr txBox="1"/>
          <p:nvPr/>
        </p:nvSpPr>
        <p:spPr>
          <a:xfrm>
            <a:off x="3285641" y="232475"/>
            <a:ext cx="3533613" cy="954107"/>
          </a:xfrm>
          <a:prstGeom prst="rect">
            <a:avLst/>
          </a:prstGeom>
          <a:noFill/>
        </p:spPr>
        <p:txBody>
          <a:bodyPr wrap="square" rtlCol="0">
            <a:spAutoFit/>
          </a:bodyPr>
          <a:lstStyle/>
          <a:p>
            <a:r>
              <a:rPr lang="en-US" dirty="0">
                <a:solidFill>
                  <a:schemeClr val="bg2">
                    <a:lumMod val="60000"/>
                    <a:lumOff val="40000"/>
                  </a:schemeClr>
                </a:solidFill>
              </a:rPr>
              <a:t>To update, Delete or add an Appointment </a:t>
            </a:r>
          </a:p>
          <a:p>
            <a:r>
              <a:rPr lang="en-US" dirty="0">
                <a:solidFill>
                  <a:schemeClr val="bg2">
                    <a:lumMod val="60000"/>
                    <a:lumOff val="40000"/>
                  </a:schemeClr>
                </a:solidFill>
              </a:rPr>
              <a:t>First, you choose the patient from the table by click on the row then press the button </a:t>
            </a:r>
          </a:p>
        </p:txBody>
      </p:sp>
      <p:cxnSp>
        <p:nvCxnSpPr>
          <p:cNvPr id="6" name="Straight Arrow Connector 5">
            <a:extLst>
              <a:ext uri="{FF2B5EF4-FFF2-40B4-BE49-F238E27FC236}">
                <a16:creationId xmlns:a16="http://schemas.microsoft.com/office/drawing/2014/main" id="{381B3A18-2A8B-149E-E284-A457166D2B67}"/>
              </a:ext>
            </a:extLst>
          </p:cNvPr>
          <p:cNvCxnSpPr>
            <a:cxnSpLocks/>
          </p:cNvCxnSpPr>
          <p:nvPr/>
        </p:nvCxnSpPr>
        <p:spPr>
          <a:xfrm flipH="1">
            <a:off x="774915" y="232475"/>
            <a:ext cx="991892" cy="441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E223D96-4862-AD1D-D0F3-F9190EC1F6AA}"/>
              </a:ext>
            </a:extLst>
          </p:cNvPr>
          <p:cNvCxnSpPr>
            <a:cxnSpLocks/>
          </p:cNvCxnSpPr>
          <p:nvPr/>
        </p:nvCxnSpPr>
        <p:spPr>
          <a:xfrm flipH="1">
            <a:off x="2355742" y="1565329"/>
            <a:ext cx="472699" cy="457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ADFB932-65F7-4ACA-0D1A-28657C9197E7}"/>
              </a:ext>
            </a:extLst>
          </p:cNvPr>
          <p:cNvPicPr>
            <a:picLocks noChangeAspect="1"/>
          </p:cNvPicPr>
          <p:nvPr/>
        </p:nvPicPr>
        <p:blipFill>
          <a:blip r:embed="rId3"/>
          <a:stretch>
            <a:fillRect/>
          </a:stretch>
        </p:blipFill>
        <p:spPr>
          <a:xfrm>
            <a:off x="108488" y="2643398"/>
            <a:ext cx="3296786" cy="2305404"/>
          </a:xfrm>
          <a:prstGeom prst="rect">
            <a:avLst/>
          </a:prstGeom>
        </p:spPr>
      </p:pic>
      <p:sp>
        <p:nvSpPr>
          <p:cNvPr id="14" name="TextBox 13">
            <a:extLst>
              <a:ext uri="{FF2B5EF4-FFF2-40B4-BE49-F238E27FC236}">
                <a16:creationId xmlns:a16="http://schemas.microsoft.com/office/drawing/2014/main" id="{92282869-07C2-DC2A-66E2-7D7E4F9A2D88}"/>
              </a:ext>
            </a:extLst>
          </p:cNvPr>
          <p:cNvSpPr txBox="1"/>
          <p:nvPr/>
        </p:nvSpPr>
        <p:spPr>
          <a:xfrm>
            <a:off x="3270143" y="1171084"/>
            <a:ext cx="4595247" cy="738664"/>
          </a:xfrm>
          <a:prstGeom prst="rect">
            <a:avLst/>
          </a:prstGeom>
          <a:noFill/>
        </p:spPr>
        <p:txBody>
          <a:bodyPr wrap="square" rtlCol="0">
            <a:spAutoFit/>
          </a:bodyPr>
          <a:lstStyle/>
          <a:p>
            <a:r>
              <a:rPr lang="en-US" dirty="0">
                <a:solidFill>
                  <a:schemeClr val="bg2">
                    <a:lumMod val="60000"/>
                    <a:lumOff val="40000"/>
                  </a:schemeClr>
                </a:solidFill>
              </a:rPr>
              <a:t>When click on add appointments it will take you to this page where you can check the patient appointments and add a new one when click here</a:t>
            </a:r>
          </a:p>
        </p:txBody>
      </p:sp>
      <p:cxnSp>
        <p:nvCxnSpPr>
          <p:cNvPr id="15" name="Straight Arrow Connector 14">
            <a:extLst>
              <a:ext uri="{FF2B5EF4-FFF2-40B4-BE49-F238E27FC236}">
                <a16:creationId xmlns:a16="http://schemas.microsoft.com/office/drawing/2014/main" id="{B281CEB9-0608-F349-5131-6D7DA9D2FB73}"/>
              </a:ext>
            </a:extLst>
          </p:cNvPr>
          <p:cNvCxnSpPr>
            <a:cxnSpLocks/>
          </p:cNvCxnSpPr>
          <p:nvPr/>
        </p:nvCxnSpPr>
        <p:spPr>
          <a:xfrm flipH="1">
            <a:off x="942813" y="3572359"/>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1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4" name="Picture 3">
            <a:extLst>
              <a:ext uri="{FF2B5EF4-FFF2-40B4-BE49-F238E27FC236}">
                <a16:creationId xmlns:a16="http://schemas.microsoft.com/office/drawing/2014/main" id="{6EDEE9BB-AC1F-31EB-A1A4-16E9809C6D51}"/>
              </a:ext>
            </a:extLst>
          </p:cNvPr>
          <p:cNvPicPr>
            <a:picLocks noChangeAspect="1"/>
          </p:cNvPicPr>
          <p:nvPr/>
        </p:nvPicPr>
        <p:blipFill>
          <a:blip r:embed="rId3"/>
          <a:stretch>
            <a:fillRect/>
          </a:stretch>
        </p:blipFill>
        <p:spPr>
          <a:xfrm>
            <a:off x="0" y="1"/>
            <a:ext cx="2668249" cy="2413415"/>
          </a:xfrm>
          <a:prstGeom prst="rect">
            <a:avLst/>
          </a:prstGeom>
        </p:spPr>
      </p:pic>
      <p:sp>
        <p:nvSpPr>
          <p:cNvPr id="5" name="TextBox 4">
            <a:extLst>
              <a:ext uri="{FF2B5EF4-FFF2-40B4-BE49-F238E27FC236}">
                <a16:creationId xmlns:a16="http://schemas.microsoft.com/office/drawing/2014/main" id="{DC1E2429-CB7A-5378-18DD-EB6D67D85220}"/>
              </a:ext>
            </a:extLst>
          </p:cNvPr>
          <p:cNvSpPr txBox="1"/>
          <p:nvPr/>
        </p:nvSpPr>
        <p:spPr>
          <a:xfrm>
            <a:off x="2668249" y="127416"/>
            <a:ext cx="3672590" cy="307777"/>
          </a:xfrm>
          <a:prstGeom prst="rect">
            <a:avLst/>
          </a:prstGeom>
          <a:noFill/>
        </p:spPr>
        <p:txBody>
          <a:bodyPr wrap="square" rtlCol="0">
            <a:spAutoFit/>
          </a:bodyPr>
          <a:lstStyle/>
          <a:p>
            <a:r>
              <a:rPr lang="en-US" dirty="0">
                <a:solidFill>
                  <a:schemeClr val="bg2">
                    <a:lumMod val="60000"/>
                    <a:lumOff val="40000"/>
                  </a:schemeClr>
                </a:solidFill>
              </a:rPr>
              <a:t>Fill the appointment details  </a:t>
            </a:r>
          </a:p>
        </p:txBody>
      </p:sp>
      <p:sp>
        <p:nvSpPr>
          <p:cNvPr id="6" name="TextBox 5">
            <a:extLst>
              <a:ext uri="{FF2B5EF4-FFF2-40B4-BE49-F238E27FC236}">
                <a16:creationId xmlns:a16="http://schemas.microsoft.com/office/drawing/2014/main" id="{D807DFDD-2F53-64C7-6634-6370E81E1811}"/>
              </a:ext>
            </a:extLst>
          </p:cNvPr>
          <p:cNvSpPr txBox="1"/>
          <p:nvPr/>
        </p:nvSpPr>
        <p:spPr>
          <a:xfrm>
            <a:off x="2810656" y="1792760"/>
            <a:ext cx="2218544" cy="523220"/>
          </a:xfrm>
          <a:prstGeom prst="rect">
            <a:avLst/>
          </a:prstGeom>
          <a:noFill/>
        </p:spPr>
        <p:txBody>
          <a:bodyPr wrap="square" rtlCol="0">
            <a:spAutoFit/>
          </a:bodyPr>
          <a:lstStyle/>
          <a:p>
            <a:r>
              <a:rPr lang="en-US" dirty="0">
                <a:solidFill>
                  <a:schemeClr val="bg2">
                    <a:lumMod val="60000"/>
                    <a:lumOff val="40000"/>
                  </a:schemeClr>
                </a:solidFill>
              </a:rPr>
              <a:t>Then assign it to one of the dentists in the clinic</a:t>
            </a:r>
          </a:p>
        </p:txBody>
      </p:sp>
      <p:pic>
        <p:nvPicPr>
          <p:cNvPr id="9" name="Picture 8">
            <a:extLst>
              <a:ext uri="{FF2B5EF4-FFF2-40B4-BE49-F238E27FC236}">
                <a16:creationId xmlns:a16="http://schemas.microsoft.com/office/drawing/2014/main" id="{402AF972-CF00-CE71-6750-D6F28BDA6CCF}"/>
              </a:ext>
            </a:extLst>
          </p:cNvPr>
          <p:cNvPicPr>
            <a:picLocks noChangeAspect="1"/>
          </p:cNvPicPr>
          <p:nvPr/>
        </p:nvPicPr>
        <p:blipFill>
          <a:blip r:embed="rId4"/>
          <a:stretch>
            <a:fillRect/>
          </a:stretch>
        </p:blipFill>
        <p:spPr>
          <a:xfrm>
            <a:off x="0" y="2413416"/>
            <a:ext cx="4009869" cy="2727115"/>
          </a:xfrm>
          <a:prstGeom prst="rect">
            <a:avLst/>
          </a:prstGeom>
        </p:spPr>
      </p:pic>
      <p:cxnSp>
        <p:nvCxnSpPr>
          <p:cNvPr id="10" name="Straight Arrow Connector 9">
            <a:extLst>
              <a:ext uri="{FF2B5EF4-FFF2-40B4-BE49-F238E27FC236}">
                <a16:creationId xmlns:a16="http://schemas.microsoft.com/office/drawing/2014/main" id="{E003FFFA-9FEE-7DFA-BBDE-BA94A3C6AE0D}"/>
              </a:ext>
            </a:extLst>
          </p:cNvPr>
          <p:cNvCxnSpPr>
            <a:cxnSpLocks/>
          </p:cNvCxnSpPr>
          <p:nvPr/>
        </p:nvCxnSpPr>
        <p:spPr>
          <a:xfrm flipH="1">
            <a:off x="1212742" y="1190617"/>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0D629B-7801-647F-60F9-3960EDD731DF}"/>
              </a:ext>
            </a:extLst>
          </p:cNvPr>
          <p:cNvCxnSpPr>
            <a:cxnSpLocks/>
          </p:cNvCxnSpPr>
          <p:nvPr/>
        </p:nvCxnSpPr>
        <p:spPr>
          <a:xfrm flipH="1">
            <a:off x="3096400" y="2982746"/>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22F705-09BA-6F50-31D6-C76ADCD8C615}"/>
              </a:ext>
            </a:extLst>
          </p:cNvPr>
          <p:cNvCxnSpPr>
            <a:cxnSpLocks/>
          </p:cNvCxnSpPr>
          <p:nvPr/>
        </p:nvCxnSpPr>
        <p:spPr>
          <a:xfrm flipH="1">
            <a:off x="2184498" y="4593144"/>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7A63C0F-9570-8331-81B8-1D858C68589C}"/>
              </a:ext>
            </a:extLst>
          </p:cNvPr>
          <p:cNvPicPr>
            <a:picLocks noChangeAspect="1"/>
          </p:cNvPicPr>
          <p:nvPr/>
        </p:nvPicPr>
        <p:blipFill>
          <a:blip r:embed="rId5"/>
          <a:stretch>
            <a:fillRect/>
          </a:stretch>
        </p:blipFill>
        <p:spPr>
          <a:xfrm>
            <a:off x="5029200" y="3525998"/>
            <a:ext cx="4121519" cy="1617502"/>
          </a:xfrm>
          <a:prstGeom prst="rect">
            <a:avLst/>
          </a:prstGeom>
        </p:spPr>
      </p:pic>
      <p:cxnSp>
        <p:nvCxnSpPr>
          <p:cNvPr id="15" name="Straight Arrow Connector 14">
            <a:extLst>
              <a:ext uri="{FF2B5EF4-FFF2-40B4-BE49-F238E27FC236}">
                <a16:creationId xmlns:a16="http://schemas.microsoft.com/office/drawing/2014/main" id="{83BC7BBF-0866-2038-ADC4-235F66A58492}"/>
              </a:ext>
            </a:extLst>
          </p:cNvPr>
          <p:cNvCxnSpPr>
            <a:cxnSpLocks/>
          </p:cNvCxnSpPr>
          <p:nvPr/>
        </p:nvCxnSpPr>
        <p:spPr>
          <a:xfrm flipH="1">
            <a:off x="8520341" y="4332005"/>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61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3" name="TextBox 2">
            <a:extLst>
              <a:ext uri="{FF2B5EF4-FFF2-40B4-BE49-F238E27FC236}">
                <a16:creationId xmlns:a16="http://schemas.microsoft.com/office/drawing/2014/main" id="{6B087184-847D-67B2-239F-8B1044EA944B}"/>
              </a:ext>
            </a:extLst>
          </p:cNvPr>
          <p:cNvSpPr txBox="1"/>
          <p:nvPr/>
        </p:nvSpPr>
        <p:spPr>
          <a:xfrm>
            <a:off x="0" y="69742"/>
            <a:ext cx="3084163" cy="523220"/>
          </a:xfrm>
          <a:prstGeom prst="rect">
            <a:avLst/>
          </a:prstGeom>
          <a:noFill/>
        </p:spPr>
        <p:txBody>
          <a:bodyPr wrap="square" rtlCol="0">
            <a:spAutoFit/>
          </a:bodyPr>
          <a:lstStyle/>
          <a:p>
            <a:r>
              <a:rPr lang="en-US" dirty="0">
                <a:solidFill>
                  <a:srgbClr val="FF0000"/>
                </a:solidFill>
              </a:rPr>
              <a:t>Now let’s go back to the patient management screen</a:t>
            </a:r>
          </a:p>
        </p:txBody>
      </p:sp>
      <p:pic>
        <p:nvPicPr>
          <p:cNvPr id="5" name="Picture 4">
            <a:extLst>
              <a:ext uri="{FF2B5EF4-FFF2-40B4-BE49-F238E27FC236}">
                <a16:creationId xmlns:a16="http://schemas.microsoft.com/office/drawing/2014/main" id="{87322AA1-2268-EE0B-7604-95B61348E3B6}"/>
              </a:ext>
            </a:extLst>
          </p:cNvPr>
          <p:cNvPicPr>
            <a:picLocks noChangeAspect="1"/>
          </p:cNvPicPr>
          <p:nvPr/>
        </p:nvPicPr>
        <p:blipFill>
          <a:blip r:embed="rId3"/>
          <a:stretch>
            <a:fillRect/>
          </a:stretch>
        </p:blipFill>
        <p:spPr>
          <a:xfrm>
            <a:off x="3921071" y="-1"/>
            <a:ext cx="5222929" cy="3301995"/>
          </a:xfrm>
          <a:prstGeom prst="rect">
            <a:avLst/>
          </a:prstGeom>
        </p:spPr>
      </p:pic>
      <p:cxnSp>
        <p:nvCxnSpPr>
          <p:cNvPr id="6" name="Straight Arrow Connector 5">
            <a:extLst>
              <a:ext uri="{FF2B5EF4-FFF2-40B4-BE49-F238E27FC236}">
                <a16:creationId xmlns:a16="http://schemas.microsoft.com/office/drawing/2014/main" id="{1655FF2A-66C1-A352-F78B-B3027B6D5DFB}"/>
              </a:ext>
            </a:extLst>
          </p:cNvPr>
          <p:cNvCxnSpPr>
            <a:cxnSpLocks/>
          </p:cNvCxnSpPr>
          <p:nvPr/>
        </p:nvCxnSpPr>
        <p:spPr>
          <a:xfrm flipH="1">
            <a:off x="5010441" y="1417309"/>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A435F0-70D9-9BAE-EF86-D344EF3BAAE4}"/>
              </a:ext>
            </a:extLst>
          </p:cNvPr>
          <p:cNvCxnSpPr>
            <a:cxnSpLocks/>
          </p:cNvCxnSpPr>
          <p:nvPr/>
        </p:nvCxnSpPr>
        <p:spPr>
          <a:xfrm flipH="1">
            <a:off x="7231865" y="1183622"/>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41EE3FC-1F27-55B2-A719-A92CCA477B46}"/>
              </a:ext>
            </a:extLst>
          </p:cNvPr>
          <p:cNvPicPr>
            <a:picLocks noChangeAspect="1"/>
          </p:cNvPicPr>
          <p:nvPr/>
        </p:nvPicPr>
        <p:blipFill>
          <a:blip r:embed="rId4"/>
          <a:stretch>
            <a:fillRect/>
          </a:stretch>
        </p:blipFill>
        <p:spPr>
          <a:xfrm>
            <a:off x="3260" y="678203"/>
            <a:ext cx="3757894" cy="2987146"/>
          </a:xfrm>
          <a:prstGeom prst="rect">
            <a:avLst/>
          </a:prstGeom>
        </p:spPr>
      </p:pic>
      <p:cxnSp>
        <p:nvCxnSpPr>
          <p:cNvPr id="13" name="Straight Arrow Connector 12">
            <a:extLst>
              <a:ext uri="{FF2B5EF4-FFF2-40B4-BE49-F238E27FC236}">
                <a16:creationId xmlns:a16="http://schemas.microsoft.com/office/drawing/2014/main" id="{87D5BB6E-DE6E-33EA-8A0B-9D8F373D25CE}"/>
              </a:ext>
            </a:extLst>
          </p:cNvPr>
          <p:cNvCxnSpPr>
            <a:cxnSpLocks/>
          </p:cNvCxnSpPr>
          <p:nvPr/>
        </p:nvCxnSpPr>
        <p:spPr>
          <a:xfrm flipH="1">
            <a:off x="2081260" y="3185150"/>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1FDDF6-2D05-51FE-512E-AF1438A6C46D}"/>
              </a:ext>
            </a:extLst>
          </p:cNvPr>
          <p:cNvSpPr txBox="1"/>
          <p:nvPr/>
        </p:nvSpPr>
        <p:spPr>
          <a:xfrm>
            <a:off x="3921070" y="3301993"/>
            <a:ext cx="5219669" cy="738664"/>
          </a:xfrm>
          <a:prstGeom prst="rect">
            <a:avLst/>
          </a:prstGeom>
          <a:noFill/>
        </p:spPr>
        <p:txBody>
          <a:bodyPr wrap="square" rtlCol="0">
            <a:spAutoFit/>
          </a:bodyPr>
          <a:lstStyle/>
          <a:p>
            <a:r>
              <a:rPr lang="en-US" dirty="0">
                <a:solidFill>
                  <a:schemeClr val="accent4">
                    <a:lumMod val="60000"/>
                    <a:lumOff val="40000"/>
                  </a:schemeClr>
                </a:solidFill>
              </a:rPr>
              <a:t>From here you can see all appointments in the clinic and which patients with any dentist, and you can delete or update any appointment information</a:t>
            </a:r>
          </a:p>
        </p:txBody>
      </p:sp>
      <p:cxnSp>
        <p:nvCxnSpPr>
          <p:cNvPr id="15" name="Straight Arrow Connector 14">
            <a:extLst>
              <a:ext uri="{FF2B5EF4-FFF2-40B4-BE49-F238E27FC236}">
                <a16:creationId xmlns:a16="http://schemas.microsoft.com/office/drawing/2014/main" id="{82DAC2D1-E5DC-FA3B-E8D9-7B17764D7705}"/>
              </a:ext>
            </a:extLst>
          </p:cNvPr>
          <p:cNvCxnSpPr>
            <a:cxnSpLocks/>
          </p:cNvCxnSpPr>
          <p:nvPr/>
        </p:nvCxnSpPr>
        <p:spPr>
          <a:xfrm flipH="1">
            <a:off x="1296014" y="678203"/>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1DC61A-4E6A-F2B6-E4F9-3213BB871DB2}"/>
              </a:ext>
            </a:extLst>
          </p:cNvPr>
          <p:cNvCxnSpPr>
            <a:cxnSpLocks/>
          </p:cNvCxnSpPr>
          <p:nvPr/>
        </p:nvCxnSpPr>
        <p:spPr>
          <a:xfrm flipH="1">
            <a:off x="7784637" y="2587675"/>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4C4BFA-626A-A06F-A3A5-954FE5217F74}"/>
              </a:ext>
            </a:extLst>
          </p:cNvPr>
          <p:cNvCxnSpPr>
            <a:cxnSpLocks/>
          </p:cNvCxnSpPr>
          <p:nvPr/>
        </p:nvCxnSpPr>
        <p:spPr>
          <a:xfrm flipH="1">
            <a:off x="2491014" y="678203"/>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03DCFB-00AF-6011-A188-4BEA337EAF76}"/>
              </a:ext>
            </a:extLst>
          </p:cNvPr>
          <p:cNvSpPr txBox="1"/>
          <p:nvPr/>
        </p:nvSpPr>
        <p:spPr>
          <a:xfrm>
            <a:off x="0" y="4415156"/>
            <a:ext cx="4680488" cy="523220"/>
          </a:xfrm>
          <a:prstGeom prst="rect">
            <a:avLst/>
          </a:prstGeom>
          <a:noFill/>
        </p:spPr>
        <p:txBody>
          <a:bodyPr wrap="square" rtlCol="0">
            <a:spAutoFit/>
          </a:bodyPr>
          <a:lstStyle/>
          <a:p>
            <a:r>
              <a:rPr lang="en-US" dirty="0">
                <a:solidFill>
                  <a:schemeClr val="accent4">
                    <a:lumMod val="60000"/>
                    <a:lumOff val="40000"/>
                  </a:schemeClr>
                </a:solidFill>
              </a:rPr>
              <a:t>You can search for an appointment by the patient’s name or dentist’s name</a:t>
            </a:r>
          </a:p>
        </p:txBody>
      </p:sp>
    </p:spTree>
    <p:extLst>
      <p:ext uri="{BB962C8B-B14F-4D97-AF65-F5344CB8AC3E}">
        <p14:creationId xmlns:p14="http://schemas.microsoft.com/office/powerpoint/2010/main" val="1857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5E76F-D449-6C07-1721-476B543B238C}"/>
              </a:ext>
            </a:extLst>
          </p:cNvPr>
          <p:cNvPicPr>
            <a:picLocks noChangeAspect="1"/>
          </p:cNvPicPr>
          <p:nvPr/>
        </p:nvPicPr>
        <p:blipFill>
          <a:blip r:embed="rId2"/>
          <a:stretch>
            <a:fillRect/>
          </a:stretch>
        </p:blipFill>
        <p:spPr>
          <a:xfrm>
            <a:off x="0" y="-1"/>
            <a:ext cx="3889948" cy="2715363"/>
          </a:xfrm>
          <a:prstGeom prst="rect">
            <a:avLst/>
          </a:prstGeom>
        </p:spPr>
      </p:pic>
      <p:cxnSp>
        <p:nvCxnSpPr>
          <p:cNvPr id="5" name="Straight Arrow Connector 4">
            <a:extLst>
              <a:ext uri="{FF2B5EF4-FFF2-40B4-BE49-F238E27FC236}">
                <a16:creationId xmlns:a16="http://schemas.microsoft.com/office/drawing/2014/main" id="{CEB947BF-EBBF-A8AC-7678-083578E0F8C8}"/>
              </a:ext>
            </a:extLst>
          </p:cNvPr>
          <p:cNvCxnSpPr>
            <a:cxnSpLocks/>
          </p:cNvCxnSpPr>
          <p:nvPr/>
        </p:nvCxnSpPr>
        <p:spPr>
          <a:xfrm flipH="1">
            <a:off x="717155" y="1123993"/>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1CF718-42CA-836E-5261-3BAEDC89347C}"/>
              </a:ext>
            </a:extLst>
          </p:cNvPr>
          <p:cNvSpPr txBox="1"/>
          <p:nvPr/>
        </p:nvSpPr>
        <p:spPr>
          <a:xfrm>
            <a:off x="3987384" y="104931"/>
            <a:ext cx="5096655" cy="523220"/>
          </a:xfrm>
          <a:prstGeom prst="rect">
            <a:avLst/>
          </a:prstGeom>
          <a:noFill/>
        </p:spPr>
        <p:txBody>
          <a:bodyPr wrap="square" rtlCol="0">
            <a:spAutoFit/>
          </a:bodyPr>
          <a:lstStyle/>
          <a:p>
            <a:r>
              <a:rPr lang="en-US" dirty="0">
                <a:solidFill>
                  <a:schemeClr val="accent4">
                    <a:lumMod val="60000"/>
                    <a:lumOff val="40000"/>
                  </a:schemeClr>
                </a:solidFill>
              </a:rPr>
              <a:t>Let’s go back to the first screen and choose Dentist Management </a:t>
            </a:r>
          </a:p>
        </p:txBody>
      </p:sp>
      <p:pic>
        <p:nvPicPr>
          <p:cNvPr id="8" name="Picture 7">
            <a:extLst>
              <a:ext uri="{FF2B5EF4-FFF2-40B4-BE49-F238E27FC236}">
                <a16:creationId xmlns:a16="http://schemas.microsoft.com/office/drawing/2014/main" id="{702D5F3A-9CA3-95BF-07E9-72246B0643E6}"/>
              </a:ext>
            </a:extLst>
          </p:cNvPr>
          <p:cNvPicPr>
            <a:picLocks noChangeAspect="1"/>
          </p:cNvPicPr>
          <p:nvPr/>
        </p:nvPicPr>
        <p:blipFill>
          <a:blip r:embed="rId3"/>
          <a:stretch>
            <a:fillRect/>
          </a:stretch>
        </p:blipFill>
        <p:spPr>
          <a:xfrm>
            <a:off x="0" y="2704916"/>
            <a:ext cx="3889948" cy="2438584"/>
          </a:xfrm>
          <a:prstGeom prst="rect">
            <a:avLst/>
          </a:prstGeom>
        </p:spPr>
      </p:pic>
      <p:sp>
        <p:nvSpPr>
          <p:cNvPr id="9" name="TextBox 8">
            <a:extLst>
              <a:ext uri="{FF2B5EF4-FFF2-40B4-BE49-F238E27FC236}">
                <a16:creationId xmlns:a16="http://schemas.microsoft.com/office/drawing/2014/main" id="{4A38FA4C-0BEF-E640-581A-05957FFFC696}"/>
              </a:ext>
            </a:extLst>
          </p:cNvPr>
          <p:cNvSpPr txBox="1"/>
          <p:nvPr/>
        </p:nvSpPr>
        <p:spPr>
          <a:xfrm>
            <a:off x="3987382" y="619016"/>
            <a:ext cx="5096655" cy="738664"/>
          </a:xfrm>
          <a:prstGeom prst="rect">
            <a:avLst/>
          </a:prstGeom>
          <a:noFill/>
        </p:spPr>
        <p:txBody>
          <a:bodyPr wrap="square" rtlCol="0">
            <a:spAutoFit/>
          </a:bodyPr>
          <a:lstStyle/>
          <a:p>
            <a:r>
              <a:rPr lang="en-US" dirty="0">
                <a:solidFill>
                  <a:schemeClr val="accent4">
                    <a:lumMod val="60000"/>
                    <a:lumOff val="40000"/>
                  </a:schemeClr>
                </a:solidFill>
              </a:rPr>
              <a:t>From this screen, the doctor can add a new dentist account to the database after taking his information </a:t>
            </a:r>
          </a:p>
          <a:p>
            <a:r>
              <a:rPr lang="en-US" dirty="0">
                <a:solidFill>
                  <a:schemeClr val="accent4">
                    <a:lumMod val="60000"/>
                    <a:lumOff val="40000"/>
                  </a:schemeClr>
                </a:solidFill>
              </a:rPr>
              <a:t>By clicking on dentist registration </a:t>
            </a:r>
          </a:p>
        </p:txBody>
      </p:sp>
      <p:sp>
        <p:nvSpPr>
          <p:cNvPr id="10" name="TextBox 9">
            <a:extLst>
              <a:ext uri="{FF2B5EF4-FFF2-40B4-BE49-F238E27FC236}">
                <a16:creationId xmlns:a16="http://schemas.microsoft.com/office/drawing/2014/main" id="{4A38FA4C-0BEF-E640-581A-05957FFFC696}"/>
              </a:ext>
            </a:extLst>
          </p:cNvPr>
          <p:cNvSpPr txBox="1"/>
          <p:nvPr/>
        </p:nvSpPr>
        <p:spPr>
          <a:xfrm>
            <a:off x="3987383" y="1386801"/>
            <a:ext cx="5096655" cy="523220"/>
          </a:xfrm>
          <a:prstGeom prst="rect">
            <a:avLst/>
          </a:prstGeom>
          <a:noFill/>
        </p:spPr>
        <p:txBody>
          <a:bodyPr wrap="square" rtlCol="0">
            <a:spAutoFit/>
          </a:bodyPr>
          <a:lstStyle/>
          <a:p>
            <a:r>
              <a:rPr lang="en-US" dirty="0">
                <a:solidFill>
                  <a:schemeClr val="accent4">
                    <a:lumMod val="60000"/>
                    <a:lumOff val="40000"/>
                  </a:schemeClr>
                </a:solidFill>
              </a:rPr>
              <a:t>Lets add Mujahid the new dentist you hired</a:t>
            </a:r>
          </a:p>
          <a:p>
            <a:r>
              <a:rPr lang="en-US" dirty="0">
                <a:solidFill>
                  <a:schemeClr val="accent4">
                    <a:lumMod val="60000"/>
                    <a:lumOff val="40000"/>
                  </a:schemeClr>
                </a:solidFill>
              </a:rPr>
              <a:t>Then click on the save button</a:t>
            </a:r>
          </a:p>
        </p:txBody>
      </p:sp>
      <p:pic>
        <p:nvPicPr>
          <p:cNvPr id="14" name="Picture 13">
            <a:extLst>
              <a:ext uri="{FF2B5EF4-FFF2-40B4-BE49-F238E27FC236}">
                <a16:creationId xmlns:a16="http://schemas.microsoft.com/office/drawing/2014/main" id="{A4269F76-2EDA-6CD4-24F6-D1299F184F4A}"/>
              </a:ext>
            </a:extLst>
          </p:cNvPr>
          <p:cNvPicPr>
            <a:picLocks noChangeAspect="1"/>
          </p:cNvPicPr>
          <p:nvPr/>
        </p:nvPicPr>
        <p:blipFill>
          <a:blip r:embed="rId4"/>
          <a:stretch>
            <a:fillRect/>
          </a:stretch>
        </p:blipFill>
        <p:spPr>
          <a:xfrm>
            <a:off x="0" y="2715362"/>
            <a:ext cx="3889948" cy="2439994"/>
          </a:xfrm>
          <a:prstGeom prst="rect">
            <a:avLst/>
          </a:prstGeom>
        </p:spPr>
      </p:pic>
      <p:pic>
        <p:nvPicPr>
          <p:cNvPr id="15" name="Picture 14">
            <a:extLst>
              <a:ext uri="{FF2B5EF4-FFF2-40B4-BE49-F238E27FC236}">
                <a16:creationId xmlns:a16="http://schemas.microsoft.com/office/drawing/2014/main" id="{3776D41A-5D0B-0426-7462-11743EAAA5C3}"/>
              </a:ext>
            </a:extLst>
          </p:cNvPr>
          <p:cNvPicPr>
            <a:picLocks noChangeAspect="1"/>
          </p:cNvPicPr>
          <p:nvPr/>
        </p:nvPicPr>
        <p:blipFill>
          <a:blip r:embed="rId5"/>
          <a:stretch>
            <a:fillRect/>
          </a:stretch>
        </p:blipFill>
        <p:spPr>
          <a:xfrm>
            <a:off x="0" y="2704916"/>
            <a:ext cx="3889948" cy="2428049"/>
          </a:xfrm>
          <a:prstGeom prst="rect">
            <a:avLst/>
          </a:prstGeom>
        </p:spPr>
      </p:pic>
      <p:sp>
        <p:nvSpPr>
          <p:cNvPr id="16" name="TextBox 15">
            <a:extLst>
              <a:ext uri="{FF2B5EF4-FFF2-40B4-BE49-F238E27FC236}">
                <a16:creationId xmlns:a16="http://schemas.microsoft.com/office/drawing/2014/main" id="{DA81ACF6-7799-E19C-F172-59DFE02A438C}"/>
              </a:ext>
            </a:extLst>
          </p:cNvPr>
          <p:cNvSpPr txBox="1"/>
          <p:nvPr/>
        </p:nvSpPr>
        <p:spPr>
          <a:xfrm>
            <a:off x="3987382" y="1666690"/>
            <a:ext cx="3942415" cy="307777"/>
          </a:xfrm>
          <a:prstGeom prst="rect">
            <a:avLst/>
          </a:prstGeom>
          <a:noFill/>
        </p:spPr>
        <p:txBody>
          <a:bodyPr wrap="square" rtlCol="0">
            <a:spAutoFit/>
          </a:bodyPr>
          <a:lstStyle/>
          <a:p>
            <a:endParaRPr lang="en-US" dirty="0">
              <a:solidFill>
                <a:schemeClr val="accent4">
                  <a:lumMod val="60000"/>
                  <a:lumOff val="40000"/>
                </a:schemeClr>
              </a:solidFill>
            </a:endParaRPr>
          </a:p>
        </p:txBody>
      </p:sp>
      <p:cxnSp>
        <p:nvCxnSpPr>
          <p:cNvPr id="17" name="Straight Arrow Connector 16">
            <a:extLst>
              <a:ext uri="{FF2B5EF4-FFF2-40B4-BE49-F238E27FC236}">
                <a16:creationId xmlns:a16="http://schemas.microsoft.com/office/drawing/2014/main" id="{12E8CB37-3DDC-C967-C455-FDFB1EF01677}"/>
              </a:ext>
            </a:extLst>
          </p:cNvPr>
          <p:cNvCxnSpPr>
            <a:cxnSpLocks/>
          </p:cNvCxnSpPr>
          <p:nvPr/>
        </p:nvCxnSpPr>
        <p:spPr>
          <a:xfrm flipH="1">
            <a:off x="2211175" y="4394347"/>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01F305F-9A6B-9857-DEE7-9DDCE2214D77}"/>
              </a:ext>
            </a:extLst>
          </p:cNvPr>
          <p:cNvPicPr>
            <a:picLocks noChangeAspect="1"/>
          </p:cNvPicPr>
          <p:nvPr/>
        </p:nvPicPr>
        <p:blipFill>
          <a:blip r:embed="rId6"/>
          <a:stretch>
            <a:fillRect/>
          </a:stretch>
        </p:blipFill>
        <p:spPr>
          <a:xfrm>
            <a:off x="0" y="2673297"/>
            <a:ext cx="3889948" cy="2412154"/>
          </a:xfrm>
          <a:prstGeom prst="rect">
            <a:avLst/>
          </a:prstGeom>
        </p:spPr>
      </p:pic>
      <p:sp>
        <p:nvSpPr>
          <p:cNvPr id="20" name="TextBox 19">
            <a:extLst>
              <a:ext uri="{FF2B5EF4-FFF2-40B4-BE49-F238E27FC236}">
                <a16:creationId xmlns:a16="http://schemas.microsoft.com/office/drawing/2014/main" id="{9D83F9A0-97AF-2989-469B-AEF5A0962B53}"/>
              </a:ext>
            </a:extLst>
          </p:cNvPr>
          <p:cNvSpPr txBox="1"/>
          <p:nvPr/>
        </p:nvSpPr>
        <p:spPr>
          <a:xfrm>
            <a:off x="3987382" y="2068952"/>
            <a:ext cx="4512039" cy="307777"/>
          </a:xfrm>
          <a:prstGeom prst="rect">
            <a:avLst/>
          </a:prstGeom>
          <a:noFill/>
        </p:spPr>
        <p:txBody>
          <a:bodyPr wrap="square" rtlCol="0">
            <a:spAutoFit/>
          </a:bodyPr>
          <a:lstStyle/>
          <a:p>
            <a:r>
              <a:rPr lang="en-US" dirty="0">
                <a:solidFill>
                  <a:schemeClr val="accent4">
                    <a:lumMod val="60000"/>
                    <a:lumOff val="40000"/>
                  </a:schemeClr>
                </a:solidFill>
              </a:rPr>
              <a:t>Now the dentist profile table</a:t>
            </a:r>
          </a:p>
        </p:txBody>
      </p:sp>
      <p:cxnSp>
        <p:nvCxnSpPr>
          <p:cNvPr id="21" name="Straight Arrow Connector 20">
            <a:extLst>
              <a:ext uri="{FF2B5EF4-FFF2-40B4-BE49-F238E27FC236}">
                <a16:creationId xmlns:a16="http://schemas.microsoft.com/office/drawing/2014/main" id="{F007125E-3D4B-60AA-BBE7-38EE3B79FD2F}"/>
              </a:ext>
            </a:extLst>
          </p:cNvPr>
          <p:cNvCxnSpPr>
            <a:cxnSpLocks/>
          </p:cNvCxnSpPr>
          <p:nvPr/>
        </p:nvCxnSpPr>
        <p:spPr>
          <a:xfrm flipH="1">
            <a:off x="696150" y="3605669"/>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D1A4AF-103D-887C-C656-CB7BC38BDB23}"/>
              </a:ext>
            </a:extLst>
          </p:cNvPr>
          <p:cNvSpPr txBox="1"/>
          <p:nvPr/>
        </p:nvSpPr>
        <p:spPr>
          <a:xfrm>
            <a:off x="3987382" y="2381771"/>
            <a:ext cx="4856813" cy="738664"/>
          </a:xfrm>
          <a:prstGeom prst="rect">
            <a:avLst/>
          </a:prstGeom>
          <a:noFill/>
        </p:spPr>
        <p:txBody>
          <a:bodyPr wrap="square" rtlCol="0">
            <a:spAutoFit/>
          </a:bodyPr>
          <a:lstStyle/>
          <a:p>
            <a:r>
              <a:rPr lang="en-US" dirty="0">
                <a:solidFill>
                  <a:schemeClr val="accent4">
                    <a:lumMod val="60000"/>
                    <a:lumOff val="40000"/>
                  </a:schemeClr>
                </a:solidFill>
              </a:rPr>
              <a:t>From here we can see that </a:t>
            </a:r>
            <a:r>
              <a:rPr lang="en-US" dirty="0" err="1">
                <a:solidFill>
                  <a:schemeClr val="accent4">
                    <a:lumMod val="60000"/>
                    <a:lumOff val="40000"/>
                  </a:schemeClr>
                </a:solidFill>
              </a:rPr>
              <a:t>Mujahed’s</a:t>
            </a:r>
            <a:r>
              <a:rPr lang="en-US" dirty="0">
                <a:solidFill>
                  <a:schemeClr val="accent4">
                    <a:lumMod val="60000"/>
                    <a:lumOff val="40000"/>
                  </a:schemeClr>
                </a:solidFill>
              </a:rPr>
              <a:t> information was added to the database and you can update or delete a profile by double-clicking on the row of the name </a:t>
            </a:r>
          </a:p>
        </p:txBody>
      </p:sp>
      <p:pic>
        <p:nvPicPr>
          <p:cNvPr id="24" name="Picture 23">
            <a:extLst>
              <a:ext uri="{FF2B5EF4-FFF2-40B4-BE49-F238E27FC236}">
                <a16:creationId xmlns:a16="http://schemas.microsoft.com/office/drawing/2014/main" id="{317A3DE8-1F63-A7AA-182D-46244AD2D686}"/>
              </a:ext>
            </a:extLst>
          </p:cNvPr>
          <p:cNvPicPr>
            <a:picLocks noChangeAspect="1"/>
          </p:cNvPicPr>
          <p:nvPr/>
        </p:nvPicPr>
        <p:blipFill>
          <a:blip r:embed="rId7"/>
          <a:stretch>
            <a:fillRect/>
          </a:stretch>
        </p:blipFill>
        <p:spPr>
          <a:xfrm>
            <a:off x="0" y="2704916"/>
            <a:ext cx="3710066" cy="2442778"/>
          </a:xfrm>
          <a:prstGeom prst="rect">
            <a:avLst/>
          </a:prstGeom>
        </p:spPr>
      </p:pic>
      <p:sp>
        <p:nvSpPr>
          <p:cNvPr id="25" name="TextBox 24">
            <a:extLst>
              <a:ext uri="{FF2B5EF4-FFF2-40B4-BE49-F238E27FC236}">
                <a16:creationId xmlns:a16="http://schemas.microsoft.com/office/drawing/2014/main" id="{ACCB0F39-F8D3-B4CA-40ED-E97F117DB565}"/>
              </a:ext>
            </a:extLst>
          </p:cNvPr>
          <p:cNvSpPr txBox="1"/>
          <p:nvPr/>
        </p:nvSpPr>
        <p:spPr>
          <a:xfrm>
            <a:off x="3987382" y="3191797"/>
            <a:ext cx="4355535" cy="523220"/>
          </a:xfrm>
          <a:prstGeom prst="rect">
            <a:avLst/>
          </a:prstGeom>
          <a:noFill/>
        </p:spPr>
        <p:txBody>
          <a:bodyPr wrap="square" rtlCol="0">
            <a:spAutoFit/>
          </a:bodyPr>
          <a:lstStyle/>
          <a:p>
            <a:r>
              <a:rPr lang="en-US" dirty="0">
                <a:solidFill>
                  <a:schemeClr val="accent4">
                    <a:lumMod val="60000"/>
                    <a:lumOff val="40000"/>
                  </a:schemeClr>
                </a:solidFill>
              </a:rPr>
              <a:t>You can access the appointment schedule from this screen but we already saw it in previous slides </a:t>
            </a:r>
          </a:p>
        </p:txBody>
      </p:sp>
      <p:cxnSp>
        <p:nvCxnSpPr>
          <p:cNvPr id="27" name="Straight Arrow Connector 26">
            <a:extLst>
              <a:ext uri="{FF2B5EF4-FFF2-40B4-BE49-F238E27FC236}">
                <a16:creationId xmlns:a16="http://schemas.microsoft.com/office/drawing/2014/main" id="{3B8667E1-F13D-5BDC-A8D1-610396F784A8}"/>
              </a:ext>
            </a:extLst>
          </p:cNvPr>
          <p:cNvCxnSpPr>
            <a:cxnSpLocks/>
          </p:cNvCxnSpPr>
          <p:nvPr/>
        </p:nvCxnSpPr>
        <p:spPr>
          <a:xfrm flipH="1">
            <a:off x="744867" y="3802096"/>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8727284-9130-3F64-F945-91F61A6C753A}"/>
              </a:ext>
            </a:extLst>
          </p:cNvPr>
          <p:cNvSpPr txBox="1"/>
          <p:nvPr/>
        </p:nvSpPr>
        <p:spPr>
          <a:xfrm>
            <a:off x="4305922" y="4276209"/>
            <a:ext cx="4459574" cy="461665"/>
          </a:xfrm>
          <a:prstGeom prst="rect">
            <a:avLst/>
          </a:prstGeom>
          <a:noFill/>
        </p:spPr>
        <p:txBody>
          <a:bodyPr wrap="square" rtlCol="0">
            <a:spAutoFit/>
          </a:bodyPr>
          <a:lstStyle/>
          <a:p>
            <a:r>
              <a:rPr lang="en-US" sz="2400" dirty="0">
                <a:solidFill>
                  <a:srgbClr val="FF0000"/>
                </a:solidFill>
              </a:rPr>
              <a:t>Lets continue </a:t>
            </a:r>
          </a:p>
        </p:txBody>
      </p:sp>
      <p:sp>
        <p:nvSpPr>
          <p:cNvPr id="50" name="Arrow: Right 49">
            <a:extLst>
              <a:ext uri="{FF2B5EF4-FFF2-40B4-BE49-F238E27FC236}">
                <a16:creationId xmlns:a16="http://schemas.microsoft.com/office/drawing/2014/main" id="{DFEA8153-E4DF-1D18-591E-5E1B7BD8DE4A}"/>
              </a:ext>
            </a:extLst>
          </p:cNvPr>
          <p:cNvSpPr/>
          <p:nvPr/>
        </p:nvSpPr>
        <p:spPr>
          <a:xfrm>
            <a:off x="6415788" y="4293651"/>
            <a:ext cx="933140" cy="461666"/>
          </a:xfrm>
          <a:prstGeom prst="rightArrow">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2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2" grpId="0"/>
      <p:bldP spid="25" grpId="0"/>
      <p:bldP spid="49" grpId="0"/>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B506D-B236-F8C8-4582-C7375995A12F}"/>
              </a:ext>
            </a:extLst>
          </p:cNvPr>
          <p:cNvSpPr txBox="1"/>
          <p:nvPr/>
        </p:nvSpPr>
        <p:spPr>
          <a:xfrm>
            <a:off x="0" y="0"/>
            <a:ext cx="9144000" cy="369332"/>
          </a:xfrm>
          <a:prstGeom prst="rect">
            <a:avLst/>
          </a:prstGeom>
          <a:noFill/>
        </p:spPr>
        <p:txBody>
          <a:bodyPr wrap="square" rtlCol="0">
            <a:spAutoFit/>
          </a:bodyPr>
          <a:lstStyle/>
          <a:p>
            <a:pPr algn="ctr"/>
            <a:r>
              <a:rPr lang="en-US" sz="1800" dirty="0">
                <a:solidFill>
                  <a:srgbClr val="FF0000"/>
                </a:solidFill>
              </a:rPr>
              <a:t>            Payment Management</a:t>
            </a:r>
          </a:p>
        </p:txBody>
      </p:sp>
      <p:pic>
        <p:nvPicPr>
          <p:cNvPr id="5" name="Picture 4">
            <a:extLst>
              <a:ext uri="{FF2B5EF4-FFF2-40B4-BE49-F238E27FC236}">
                <a16:creationId xmlns:a16="http://schemas.microsoft.com/office/drawing/2014/main" id="{6677DC74-F60B-21BD-99AF-FBFDA00594BC}"/>
              </a:ext>
            </a:extLst>
          </p:cNvPr>
          <p:cNvPicPr>
            <a:picLocks noChangeAspect="1"/>
          </p:cNvPicPr>
          <p:nvPr/>
        </p:nvPicPr>
        <p:blipFill>
          <a:blip r:embed="rId2"/>
          <a:stretch>
            <a:fillRect/>
          </a:stretch>
        </p:blipFill>
        <p:spPr>
          <a:xfrm>
            <a:off x="1" y="0"/>
            <a:ext cx="3483294" cy="2428407"/>
          </a:xfrm>
          <a:prstGeom prst="rect">
            <a:avLst/>
          </a:prstGeom>
        </p:spPr>
      </p:pic>
      <p:cxnSp>
        <p:nvCxnSpPr>
          <p:cNvPr id="6" name="Straight Arrow Connector 5">
            <a:extLst>
              <a:ext uri="{FF2B5EF4-FFF2-40B4-BE49-F238E27FC236}">
                <a16:creationId xmlns:a16="http://schemas.microsoft.com/office/drawing/2014/main" id="{51DED470-3313-8D76-F9A4-3C0418D6310F}"/>
              </a:ext>
            </a:extLst>
          </p:cNvPr>
          <p:cNvCxnSpPr>
            <a:cxnSpLocks/>
          </p:cNvCxnSpPr>
          <p:nvPr/>
        </p:nvCxnSpPr>
        <p:spPr>
          <a:xfrm flipH="1">
            <a:off x="717155" y="1282026"/>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150FF7-9B58-26AC-A320-61A0AD7C3DD0}"/>
              </a:ext>
            </a:extLst>
          </p:cNvPr>
          <p:cNvPicPr>
            <a:picLocks noChangeAspect="1"/>
          </p:cNvPicPr>
          <p:nvPr/>
        </p:nvPicPr>
        <p:blipFill>
          <a:blip r:embed="rId3"/>
          <a:stretch>
            <a:fillRect/>
          </a:stretch>
        </p:blipFill>
        <p:spPr>
          <a:xfrm>
            <a:off x="0" y="2715093"/>
            <a:ext cx="3478863" cy="2428407"/>
          </a:xfrm>
          <a:prstGeom prst="rect">
            <a:avLst/>
          </a:prstGeom>
        </p:spPr>
      </p:pic>
      <p:sp>
        <p:nvSpPr>
          <p:cNvPr id="7" name="TextBox 6">
            <a:extLst>
              <a:ext uri="{FF2B5EF4-FFF2-40B4-BE49-F238E27FC236}">
                <a16:creationId xmlns:a16="http://schemas.microsoft.com/office/drawing/2014/main" id="{9D492061-3C7A-1862-8FDF-840AAE3E5FCA}"/>
              </a:ext>
            </a:extLst>
          </p:cNvPr>
          <p:cNvSpPr txBox="1"/>
          <p:nvPr/>
        </p:nvSpPr>
        <p:spPr>
          <a:xfrm>
            <a:off x="3552669" y="464695"/>
            <a:ext cx="4684426" cy="523220"/>
          </a:xfrm>
          <a:prstGeom prst="rect">
            <a:avLst/>
          </a:prstGeom>
          <a:noFill/>
        </p:spPr>
        <p:txBody>
          <a:bodyPr wrap="square" rtlCol="0">
            <a:spAutoFit/>
          </a:bodyPr>
          <a:lstStyle/>
          <a:p>
            <a:r>
              <a:rPr lang="en-US" dirty="0">
                <a:solidFill>
                  <a:schemeClr val="accent4">
                    <a:lumMod val="60000"/>
                    <a:lumOff val="40000"/>
                  </a:schemeClr>
                </a:solidFill>
              </a:rPr>
              <a:t>The doctor has access to patients’ and dentist payments </a:t>
            </a:r>
          </a:p>
          <a:p>
            <a:endParaRPr lang="en-US" dirty="0">
              <a:solidFill>
                <a:schemeClr val="accent4">
                  <a:lumMod val="60000"/>
                  <a:lumOff val="40000"/>
                </a:schemeClr>
              </a:solidFill>
            </a:endParaRPr>
          </a:p>
        </p:txBody>
      </p:sp>
      <p:sp>
        <p:nvSpPr>
          <p:cNvPr id="8" name="TextBox 7">
            <a:extLst>
              <a:ext uri="{FF2B5EF4-FFF2-40B4-BE49-F238E27FC236}">
                <a16:creationId xmlns:a16="http://schemas.microsoft.com/office/drawing/2014/main" id="{E1CED151-600E-DCFD-CA2E-A8379D378BF5}"/>
              </a:ext>
            </a:extLst>
          </p:cNvPr>
          <p:cNvSpPr txBox="1"/>
          <p:nvPr/>
        </p:nvSpPr>
        <p:spPr>
          <a:xfrm>
            <a:off x="3620125" y="987915"/>
            <a:ext cx="4489554" cy="307777"/>
          </a:xfrm>
          <a:prstGeom prst="rect">
            <a:avLst/>
          </a:prstGeom>
          <a:noFill/>
        </p:spPr>
        <p:txBody>
          <a:bodyPr wrap="square" rtlCol="0">
            <a:spAutoFit/>
          </a:bodyPr>
          <a:lstStyle/>
          <a:p>
            <a:r>
              <a:rPr lang="en-US" dirty="0">
                <a:solidFill>
                  <a:srgbClr val="FF0000"/>
                </a:solidFill>
              </a:rPr>
              <a:t>Patients Payment:</a:t>
            </a:r>
          </a:p>
        </p:txBody>
      </p:sp>
      <p:cxnSp>
        <p:nvCxnSpPr>
          <p:cNvPr id="9" name="Straight Arrow Connector 8">
            <a:extLst>
              <a:ext uri="{FF2B5EF4-FFF2-40B4-BE49-F238E27FC236}">
                <a16:creationId xmlns:a16="http://schemas.microsoft.com/office/drawing/2014/main" id="{4BFE2E46-4DA0-0E57-00AB-D2A202FC8F73}"/>
              </a:ext>
            </a:extLst>
          </p:cNvPr>
          <p:cNvCxnSpPr>
            <a:cxnSpLocks/>
          </p:cNvCxnSpPr>
          <p:nvPr/>
        </p:nvCxnSpPr>
        <p:spPr>
          <a:xfrm flipH="1">
            <a:off x="717155" y="3493501"/>
            <a:ext cx="235058" cy="2336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93FC07D-D308-5EF3-61AB-BB24F0734EE7}"/>
              </a:ext>
            </a:extLst>
          </p:cNvPr>
          <p:cNvPicPr>
            <a:picLocks noChangeAspect="1"/>
          </p:cNvPicPr>
          <p:nvPr/>
        </p:nvPicPr>
        <p:blipFill>
          <a:blip r:embed="rId4"/>
          <a:stretch>
            <a:fillRect/>
          </a:stretch>
        </p:blipFill>
        <p:spPr>
          <a:xfrm>
            <a:off x="-1" y="0"/>
            <a:ext cx="3478863" cy="2422801"/>
          </a:xfrm>
          <a:prstGeom prst="rect">
            <a:avLst/>
          </a:prstGeom>
        </p:spPr>
      </p:pic>
      <p:sp>
        <p:nvSpPr>
          <p:cNvPr id="12" name="TextBox 11">
            <a:extLst>
              <a:ext uri="{FF2B5EF4-FFF2-40B4-BE49-F238E27FC236}">
                <a16:creationId xmlns:a16="http://schemas.microsoft.com/office/drawing/2014/main" id="{CC5D2A8B-D84C-D855-A87A-BB98C6F7BBDF}"/>
              </a:ext>
            </a:extLst>
          </p:cNvPr>
          <p:cNvSpPr txBox="1"/>
          <p:nvPr/>
        </p:nvSpPr>
        <p:spPr>
          <a:xfrm>
            <a:off x="3620125" y="1322961"/>
            <a:ext cx="4856813" cy="523220"/>
          </a:xfrm>
          <a:prstGeom prst="rect">
            <a:avLst/>
          </a:prstGeom>
          <a:noFill/>
        </p:spPr>
        <p:txBody>
          <a:bodyPr wrap="square" rtlCol="0">
            <a:spAutoFit/>
          </a:bodyPr>
          <a:lstStyle/>
          <a:p>
            <a:r>
              <a:rPr lang="en-US" dirty="0">
                <a:solidFill>
                  <a:schemeClr val="bg2">
                    <a:lumMod val="60000"/>
                    <a:lumOff val="40000"/>
                  </a:schemeClr>
                </a:solidFill>
              </a:rPr>
              <a:t>First, you need to look up the patients name patient’s</a:t>
            </a:r>
          </a:p>
          <a:p>
            <a:endParaRPr lang="en-US" dirty="0"/>
          </a:p>
        </p:txBody>
      </p:sp>
      <p:cxnSp>
        <p:nvCxnSpPr>
          <p:cNvPr id="13" name="Straight Arrow Connector 12">
            <a:extLst>
              <a:ext uri="{FF2B5EF4-FFF2-40B4-BE49-F238E27FC236}">
                <a16:creationId xmlns:a16="http://schemas.microsoft.com/office/drawing/2014/main" id="{9A11F4EF-A0C0-E021-78FD-3A6926DB4881}"/>
              </a:ext>
            </a:extLst>
          </p:cNvPr>
          <p:cNvCxnSpPr>
            <a:cxnSpLocks/>
          </p:cNvCxnSpPr>
          <p:nvPr/>
        </p:nvCxnSpPr>
        <p:spPr>
          <a:xfrm flipH="1" flipV="1">
            <a:off x="1956216" y="512675"/>
            <a:ext cx="445046" cy="1433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8926F4-9258-F7CD-6394-3F18179B0B3A}"/>
              </a:ext>
            </a:extLst>
          </p:cNvPr>
          <p:cNvSpPr txBox="1"/>
          <p:nvPr/>
        </p:nvSpPr>
        <p:spPr>
          <a:xfrm>
            <a:off x="3615692" y="1719561"/>
            <a:ext cx="4407109" cy="307777"/>
          </a:xfrm>
          <a:prstGeom prst="rect">
            <a:avLst/>
          </a:prstGeom>
          <a:noFill/>
        </p:spPr>
        <p:txBody>
          <a:bodyPr wrap="square" rtlCol="0">
            <a:spAutoFit/>
          </a:bodyPr>
          <a:lstStyle/>
          <a:p>
            <a:r>
              <a:rPr lang="en-US" dirty="0">
                <a:solidFill>
                  <a:schemeClr val="bg2">
                    <a:lumMod val="60000"/>
                    <a:lumOff val="40000"/>
                  </a:schemeClr>
                </a:solidFill>
              </a:rPr>
              <a:t>Let’s see Ammar for example</a:t>
            </a:r>
          </a:p>
        </p:txBody>
      </p:sp>
      <p:sp>
        <p:nvSpPr>
          <p:cNvPr id="18" name="TextBox 17">
            <a:extLst>
              <a:ext uri="{FF2B5EF4-FFF2-40B4-BE49-F238E27FC236}">
                <a16:creationId xmlns:a16="http://schemas.microsoft.com/office/drawing/2014/main" id="{7429ED1D-09DE-93F6-0E0F-256ECA3F29BD}"/>
              </a:ext>
            </a:extLst>
          </p:cNvPr>
          <p:cNvSpPr txBox="1"/>
          <p:nvPr/>
        </p:nvSpPr>
        <p:spPr>
          <a:xfrm>
            <a:off x="3661347" y="2081875"/>
            <a:ext cx="4407109" cy="738664"/>
          </a:xfrm>
          <a:prstGeom prst="rect">
            <a:avLst/>
          </a:prstGeom>
          <a:noFill/>
        </p:spPr>
        <p:txBody>
          <a:bodyPr wrap="square" rtlCol="0">
            <a:spAutoFit/>
          </a:bodyPr>
          <a:lstStyle/>
          <a:p>
            <a:r>
              <a:rPr lang="en-US" dirty="0">
                <a:solidFill>
                  <a:schemeClr val="bg2">
                    <a:lumMod val="60000"/>
                    <a:lumOff val="40000"/>
                  </a:schemeClr>
                </a:solidFill>
              </a:rPr>
              <a:t>Ammar had an appointment on 29/1/2024 but he didn’t pay that time now he paid and you have to save that payment into the system</a:t>
            </a:r>
          </a:p>
        </p:txBody>
      </p:sp>
      <p:pic>
        <p:nvPicPr>
          <p:cNvPr id="20" name="Picture 19">
            <a:extLst>
              <a:ext uri="{FF2B5EF4-FFF2-40B4-BE49-F238E27FC236}">
                <a16:creationId xmlns:a16="http://schemas.microsoft.com/office/drawing/2014/main" id="{3C30E61B-473C-455D-A6DC-D17BCCA5327F}"/>
              </a:ext>
            </a:extLst>
          </p:cNvPr>
          <p:cNvPicPr>
            <a:picLocks noChangeAspect="1"/>
          </p:cNvPicPr>
          <p:nvPr/>
        </p:nvPicPr>
        <p:blipFill>
          <a:blip r:embed="rId5"/>
          <a:stretch>
            <a:fillRect/>
          </a:stretch>
        </p:blipFill>
        <p:spPr>
          <a:xfrm>
            <a:off x="-14678" y="2706863"/>
            <a:ext cx="3478862" cy="2418279"/>
          </a:xfrm>
          <a:prstGeom prst="rect">
            <a:avLst/>
          </a:prstGeom>
        </p:spPr>
      </p:pic>
      <p:cxnSp>
        <p:nvCxnSpPr>
          <p:cNvPr id="21" name="Straight Arrow Connector 20">
            <a:extLst>
              <a:ext uri="{FF2B5EF4-FFF2-40B4-BE49-F238E27FC236}">
                <a16:creationId xmlns:a16="http://schemas.microsoft.com/office/drawing/2014/main" id="{0DDC7078-2718-2685-C8D1-D4186DCB5E52}"/>
              </a:ext>
            </a:extLst>
          </p:cNvPr>
          <p:cNvCxnSpPr>
            <a:cxnSpLocks/>
          </p:cNvCxnSpPr>
          <p:nvPr/>
        </p:nvCxnSpPr>
        <p:spPr>
          <a:xfrm flipH="1">
            <a:off x="2458387" y="4383573"/>
            <a:ext cx="320127" cy="315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9774E0-561F-FF65-3657-52F07E8ABB94}"/>
              </a:ext>
            </a:extLst>
          </p:cNvPr>
          <p:cNvSpPr txBox="1"/>
          <p:nvPr/>
        </p:nvSpPr>
        <p:spPr>
          <a:xfrm>
            <a:off x="3656914" y="2821659"/>
            <a:ext cx="3912433" cy="307777"/>
          </a:xfrm>
          <a:prstGeom prst="rect">
            <a:avLst/>
          </a:prstGeom>
          <a:noFill/>
        </p:spPr>
        <p:txBody>
          <a:bodyPr wrap="square" rtlCol="0">
            <a:spAutoFit/>
          </a:bodyPr>
          <a:lstStyle/>
          <a:p>
            <a:r>
              <a:rPr lang="en-US" dirty="0">
                <a:solidFill>
                  <a:schemeClr val="bg2">
                    <a:lumMod val="60000"/>
                    <a:lumOff val="40000"/>
                  </a:schemeClr>
                </a:solidFill>
              </a:rPr>
              <a:t>He did pay all the money in cash</a:t>
            </a:r>
          </a:p>
        </p:txBody>
      </p:sp>
      <p:pic>
        <p:nvPicPr>
          <p:cNvPr id="25" name="Picture 24">
            <a:extLst>
              <a:ext uri="{FF2B5EF4-FFF2-40B4-BE49-F238E27FC236}">
                <a16:creationId xmlns:a16="http://schemas.microsoft.com/office/drawing/2014/main" id="{FE711A50-1312-8582-6B45-91B140C65714}"/>
              </a:ext>
            </a:extLst>
          </p:cNvPr>
          <p:cNvPicPr>
            <a:picLocks noChangeAspect="1"/>
          </p:cNvPicPr>
          <p:nvPr/>
        </p:nvPicPr>
        <p:blipFill>
          <a:blip r:embed="rId6"/>
          <a:stretch>
            <a:fillRect/>
          </a:stretch>
        </p:blipFill>
        <p:spPr>
          <a:xfrm>
            <a:off x="-7338" y="2674073"/>
            <a:ext cx="3478862" cy="2386008"/>
          </a:xfrm>
          <a:prstGeom prst="rect">
            <a:avLst/>
          </a:prstGeom>
        </p:spPr>
      </p:pic>
      <p:cxnSp>
        <p:nvCxnSpPr>
          <p:cNvPr id="26" name="Straight Arrow Connector 25">
            <a:extLst>
              <a:ext uri="{FF2B5EF4-FFF2-40B4-BE49-F238E27FC236}">
                <a16:creationId xmlns:a16="http://schemas.microsoft.com/office/drawing/2014/main" id="{E279F833-65BD-2B8B-0A29-A5C0383C6AC2}"/>
              </a:ext>
            </a:extLst>
          </p:cNvPr>
          <p:cNvCxnSpPr>
            <a:cxnSpLocks/>
          </p:cNvCxnSpPr>
          <p:nvPr/>
        </p:nvCxnSpPr>
        <p:spPr>
          <a:xfrm flipH="1">
            <a:off x="557260" y="393748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05FC9-0735-5006-717D-5401ADA30AE8}"/>
              </a:ext>
            </a:extLst>
          </p:cNvPr>
          <p:cNvCxnSpPr>
            <a:cxnSpLocks/>
          </p:cNvCxnSpPr>
          <p:nvPr/>
        </p:nvCxnSpPr>
        <p:spPr>
          <a:xfrm>
            <a:off x="2890437" y="3929296"/>
            <a:ext cx="97436"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EA6EBA8-2C3B-8577-67E0-0E985DC42F9F}"/>
              </a:ext>
            </a:extLst>
          </p:cNvPr>
          <p:cNvCxnSpPr>
            <a:cxnSpLocks/>
          </p:cNvCxnSpPr>
          <p:nvPr/>
        </p:nvCxnSpPr>
        <p:spPr>
          <a:xfrm flipH="1">
            <a:off x="2191230" y="4630825"/>
            <a:ext cx="290147" cy="175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C1F3D18-7CA1-4483-D229-02BA05BD0EEC}"/>
              </a:ext>
            </a:extLst>
          </p:cNvPr>
          <p:cNvSpPr txBox="1"/>
          <p:nvPr/>
        </p:nvSpPr>
        <p:spPr>
          <a:xfrm>
            <a:off x="3656914" y="3129436"/>
            <a:ext cx="3672590" cy="738664"/>
          </a:xfrm>
          <a:prstGeom prst="rect">
            <a:avLst/>
          </a:prstGeom>
          <a:noFill/>
        </p:spPr>
        <p:txBody>
          <a:bodyPr wrap="square" rtlCol="0">
            <a:spAutoFit/>
          </a:bodyPr>
          <a:lstStyle/>
          <a:p>
            <a:r>
              <a:rPr lang="en-US" dirty="0">
                <a:solidFill>
                  <a:schemeClr val="bg2">
                    <a:lumMod val="60000"/>
                    <a:lumOff val="40000"/>
                  </a:schemeClr>
                </a:solidFill>
              </a:rPr>
              <a:t>If the patient has no account the table won’t appear and a message will pop up ,if he has no payments before the system will tell you</a:t>
            </a:r>
          </a:p>
        </p:txBody>
      </p:sp>
      <p:pic>
        <p:nvPicPr>
          <p:cNvPr id="35" name="Picture 34">
            <a:extLst>
              <a:ext uri="{FF2B5EF4-FFF2-40B4-BE49-F238E27FC236}">
                <a16:creationId xmlns:a16="http://schemas.microsoft.com/office/drawing/2014/main" id="{E841B1AE-3CB2-BE19-4C4A-A385FD92044A}"/>
              </a:ext>
            </a:extLst>
          </p:cNvPr>
          <p:cNvPicPr>
            <a:picLocks noChangeAspect="1"/>
          </p:cNvPicPr>
          <p:nvPr/>
        </p:nvPicPr>
        <p:blipFill>
          <a:blip r:embed="rId7"/>
          <a:stretch>
            <a:fillRect/>
          </a:stretch>
        </p:blipFill>
        <p:spPr>
          <a:xfrm>
            <a:off x="3552669" y="3997138"/>
            <a:ext cx="2240899" cy="1110534"/>
          </a:xfrm>
          <a:prstGeom prst="rect">
            <a:avLst/>
          </a:prstGeom>
        </p:spPr>
      </p:pic>
      <p:sp>
        <p:nvSpPr>
          <p:cNvPr id="36" name="TextBox 35">
            <a:extLst>
              <a:ext uri="{FF2B5EF4-FFF2-40B4-BE49-F238E27FC236}">
                <a16:creationId xmlns:a16="http://schemas.microsoft.com/office/drawing/2014/main" id="{BC78E6AD-301E-0EFD-B5F6-5A7BD94766A3}"/>
              </a:ext>
            </a:extLst>
          </p:cNvPr>
          <p:cNvSpPr txBox="1"/>
          <p:nvPr/>
        </p:nvSpPr>
        <p:spPr>
          <a:xfrm>
            <a:off x="5894882" y="4383573"/>
            <a:ext cx="895662" cy="307777"/>
          </a:xfrm>
          <a:prstGeom prst="rect">
            <a:avLst/>
          </a:prstGeom>
          <a:noFill/>
        </p:spPr>
        <p:txBody>
          <a:bodyPr wrap="square" rtlCol="0">
            <a:spAutoFit/>
          </a:bodyPr>
          <a:lstStyle/>
          <a:p>
            <a:r>
              <a:rPr lang="en-US" dirty="0"/>
              <a:t>   </a:t>
            </a:r>
            <a:r>
              <a:rPr lang="en-US" dirty="0">
                <a:solidFill>
                  <a:srgbClr val="FF0000"/>
                </a:solidFill>
              </a:rPr>
              <a:t>OR</a:t>
            </a:r>
          </a:p>
        </p:txBody>
      </p:sp>
      <p:pic>
        <p:nvPicPr>
          <p:cNvPr id="38" name="Picture 37">
            <a:extLst>
              <a:ext uri="{FF2B5EF4-FFF2-40B4-BE49-F238E27FC236}">
                <a16:creationId xmlns:a16="http://schemas.microsoft.com/office/drawing/2014/main" id="{F52E0D9D-01CB-5B30-494D-397C161CDB4D}"/>
              </a:ext>
            </a:extLst>
          </p:cNvPr>
          <p:cNvPicPr>
            <a:picLocks noChangeAspect="1"/>
          </p:cNvPicPr>
          <p:nvPr/>
        </p:nvPicPr>
        <p:blipFill>
          <a:blip r:embed="rId8"/>
          <a:stretch>
            <a:fillRect/>
          </a:stretch>
        </p:blipFill>
        <p:spPr>
          <a:xfrm>
            <a:off x="6646599" y="3929296"/>
            <a:ext cx="2365641" cy="1151418"/>
          </a:xfrm>
          <a:prstGeom prst="rect">
            <a:avLst/>
          </a:prstGeom>
        </p:spPr>
      </p:pic>
    </p:spTree>
    <p:extLst>
      <p:ext uri="{BB962C8B-B14F-4D97-AF65-F5344CB8AC3E}">
        <p14:creationId xmlns:p14="http://schemas.microsoft.com/office/powerpoint/2010/main" val="7635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fade">
                                      <p:cBhvr>
                                        <p:cTn id="82" dur="500"/>
                                        <p:tgtEl>
                                          <p:spTgt spid="23">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7" grpId="0"/>
      <p:bldP spid="18" grpId="0"/>
      <p:bldP spid="33"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3572D-82DB-3904-1F97-8316AA7545F4}"/>
              </a:ext>
            </a:extLst>
          </p:cNvPr>
          <p:cNvPicPr>
            <a:picLocks noChangeAspect="1"/>
          </p:cNvPicPr>
          <p:nvPr/>
        </p:nvPicPr>
        <p:blipFill>
          <a:blip r:embed="rId2"/>
          <a:stretch>
            <a:fillRect/>
          </a:stretch>
        </p:blipFill>
        <p:spPr>
          <a:xfrm>
            <a:off x="1" y="2651760"/>
            <a:ext cx="3542056" cy="2491740"/>
          </a:xfrm>
          <a:prstGeom prst="rect">
            <a:avLst/>
          </a:prstGeom>
        </p:spPr>
      </p:pic>
      <p:sp>
        <p:nvSpPr>
          <p:cNvPr id="5" name="TextBox 4">
            <a:extLst>
              <a:ext uri="{FF2B5EF4-FFF2-40B4-BE49-F238E27FC236}">
                <a16:creationId xmlns:a16="http://schemas.microsoft.com/office/drawing/2014/main" id="{A416BF7F-A3C1-8F14-68A9-14B43CF73693}"/>
              </a:ext>
            </a:extLst>
          </p:cNvPr>
          <p:cNvSpPr txBox="1"/>
          <p:nvPr/>
        </p:nvSpPr>
        <p:spPr>
          <a:xfrm>
            <a:off x="0" y="0"/>
            <a:ext cx="4389120" cy="369332"/>
          </a:xfrm>
          <a:prstGeom prst="rect">
            <a:avLst/>
          </a:prstGeom>
          <a:noFill/>
        </p:spPr>
        <p:txBody>
          <a:bodyPr wrap="square" rtlCol="0">
            <a:spAutoFit/>
          </a:bodyPr>
          <a:lstStyle/>
          <a:p>
            <a:r>
              <a:rPr lang="en-US" sz="1800" dirty="0">
                <a:solidFill>
                  <a:srgbClr val="FF0000"/>
                </a:solidFill>
              </a:rPr>
              <a:t>Payment of dentist:</a:t>
            </a:r>
          </a:p>
        </p:txBody>
      </p:sp>
      <p:sp>
        <p:nvSpPr>
          <p:cNvPr id="6" name="TextBox 5">
            <a:extLst>
              <a:ext uri="{FF2B5EF4-FFF2-40B4-BE49-F238E27FC236}">
                <a16:creationId xmlns:a16="http://schemas.microsoft.com/office/drawing/2014/main" id="{10B5F7DB-3188-3AA8-A921-EFFFB48D6243}"/>
              </a:ext>
            </a:extLst>
          </p:cNvPr>
          <p:cNvSpPr txBox="1"/>
          <p:nvPr/>
        </p:nvSpPr>
        <p:spPr>
          <a:xfrm>
            <a:off x="0" y="369332"/>
            <a:ext cx="3230880" cy="307777"/>
          </a:xfrm>
          <a:prstGeom prst="rect">
            <a:avLst/>
          </a:prstGeom>
          <a:noFill/>
        </p:spPr>
        <p:txBody>
          <a:bodyPr wrap="square" rtlCol="0">
            <a:spAutoFit/>
          </a:bodyPr>
          <a:lstStyle/>
          <a:p>
            <a:r>
              <a:rPr lang="en-US" dirty="0"/>
              <a:t>  </a:t>
            </a:r>
          </a:p>
        </p:txBody>
      </p:sp>
      <p:pic>
        <p:nvPicPr>
          <p:cNvPr id="1026" name="Picture 2" descr="Open photo">
            <a:extLst>
              <a:ext uri="{FF2B5EF4-FFF2-40B4-BE49-F238E27FC236}">
                <a16:creationId xmlns:a16="http://schemas.microsoft.com/office/drawing/2014/main" id="{190322FF-030B-3202-C4E1-01753FB78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993" y="2553891"/>
            <a:ext cx="3800006" cy="2649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AE9A5F-F94D-41A8-05AC-D10464C2AE51}"/>
              </a:ext>
            </a:extLst>
          </p:cNvPr>
          <p:cNvSpPr txBox="1"/>
          <p:nvPr/>
        </p:nvSpPr>
        <p:spPr>
          <a:xfrm>
            <a:off x="59961" y="369332"/>
            <a:ext cx="4272196" cy="1169551"/>
          </a:xfrm>
          <a:prstGeom prst="rect">
            <a:avLst/>
          </a:prstGeom>
          <a:noFill/>
        </p:spPr>
        <p:txBody>
          <a:bodyPr wrap="square" rtlCol="0">
            <a:spAutoFit/>
          </a:bodyPr>
          <a:lstStyle/>
          <a:p>
            <a:r>
              <a:rPr lang="en-US" dirty="0">
                <a:solidFill>
                  <a:schemeClr val="accent4"/>
                </a:solidFill>
              </a:rPr>
              <a:t>Payment method like this :</a:t>
            </a:r>
          </a:p>
          <a:p>
            <a:r>
              <a:rPr lang="en-US" dirty="0">
                <a:solidFill>
                  <a:schemeClr val="accent4"/>
                </a:solidFill>
              </a:rPr>
              <a:t>If the patient pay in cash the dentist get 50% of the profit and if the patient did not pay yet or pay in check then the dentist get 30% of the payment added to his salary </a:t>
            </a:r>
          </a:p>
        </p:txBody>
      </p:sp>
    </p:spTree>
    <p:extLst>
      <p:ext uri="{BB962C8B-B14F-4D97-AF65-F5344CB8AC3E}">
        <p14:creationId xmlns:p14="http://schemas.microsoft.com/office/powerpoint/2010/main" val="508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652F-A006-44EB-ADA2-41BE00F5678E}"/>
              </a:ext>
            </a:extLst>
          </p:cNvPr>
          <p:cNvSpPr>
            <a:spLocks noGrp="1"/>
          </p:cNvSpPr>
          <p:nvPr>
            <p:ph type="title"/>
          </p:nvPr>
        </p:nvSpPr>
        <p:spPr/>
        <p:txBody>
          <a:bodyPr/>
          <a:lstStyle/>
          <a:p>
            <a:r>
              <a:rPr lang="en-US" b="1" i="1" dirty="0">
                <a:effectLst>
                  <a:outerShdw blurRad="38100" dist="38100" dir="2700000" algn="tl">
                    <a:srgbClr val="000000">
                      <a:alpha val="43137"/>
                    </a:srgbClr>
                  </a:outerShdw>
                </a:effectLst>
              </a:rPr>
              <a:t>Now we go back to the first screen </a:t>
            </a:r>
          </a:p>
        </p:txBody>
      </p:sp>
      <p:sp>
        <p:nvSpPr>
          <p:cNvPr id="4" name="Rectangle: Rounded Corners 3">
            <a:hlinkClick r:id="rId2" action="ppaction://hlinksldjump"/>
            <a:extLst>
              <a:ext uri="{FF2B5EF4-FFF2-40B4-BE49-F238E27FC236}">
                <a16:creationId xmlns:a16="http://schemas.microsoft.com/office/drawing/2014/main" id="{F7D95EB3-7E41-0D22-ACD6-9B0DC093FE6C}"/>
              </a:ext>
            </a:extLst>
          </p:cNvPr>
          <p:cNvSpPr/>
          <p:nvPr/>
        </p:nvSpPr>
        <p:spPr>
          <a:xfrm>
            <a:off x="1737360" y="1635760"/>
            <a:ext cx="5557520" cy="2164080"/>
          </a:xfrm>
          <a:prstGeom prst="roundRect">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0000"/>
                </a:solidFill>
              </a:rPr>
              <a:t>First Screen</a:t>
            </a:r>
          </a:p>
        </p:txBody>
      </p:sp>
    </p:spTree>
    <p:extLst>
      <p:ext uri="{BB962C8B-B14F-4D97-AF65-F5344CB8AC3E}">
        <p14:creationId xmlns:p14="http://schemas.microsoft.com/office/powerpoint/2010/main" val="369813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9146B3-18BF-8F0B-19A2-6B0A70B88043}"/>
              </a:ext>
            </a:extLst>
          </p:cNvPr>
          <p:cNvPicPr>
            <a:picLocks noChangeAspect="1"/>
          </p:cNvPicPr>
          <p:nvPr/>
        </p:nvPicPr>
        <p:blipFill>
          <a:blip r:embed="rId2"/>
          <a:stretch>
            <a:fillRect/>
          </a:stretch>
        </p:blipFill>
        <p:spPr>
          <a:xfrm>
            <a:off x="0" y="1555052"/>
            <a:ext cx="3442545" cy="3588448"/>
          </a:xfrm>
          <a:prstGeom prst="rect">
            <a:avLst/>
          </a:prstGeom>
        </p:spPr>
      </p:pic>
      <p:sp>
        <p:nvSpPr>
          <p:cNvPr id="5" name="TextBox 4">
            <a:extLst>
              <a:ext uri="{FF2B5EF4-FFF2-40B4-BE49-F238E27FC236}">
                <a16:creationId xmlns:a16="http://schemas.microsoft.com/office/drawing/2014/main" id="{57CF6DFB-6221-7F59-8F29-51B2B716643A}"/>
              </a:ext>
            </a:extLst>
          </p:cNvPr>
          <p:cNvSpPr txBox="1"/>
          <p:nvPr/>
        </p:nvSpPr>
        <p:spPr>
          <a:xfrm>
            <a:off x="0" y="0"/>
            <a:ext cx="4043680" cy="307777"/>
          </a:xfrm>
          <a:prstGeom prst="rect">
            <a:avLst/>
          </a:prstGeom>
          <a:noFill/>
        </p:spPr>
        <p:txBody>
          <a:bodyPr wrap="square" rtlCol="0">
            <a:spAutoFit/>
          </a:bodyPr>
          <a:lstStyle/>
          <a:p>
            <a:r>
              <a:rPr lang="en-US" dirty="0">
                <a:solidFill>
                  <a:schemeClr val="bg2">
                    <a:lumMod val="60000"/>
                    <a:lumOff val="40000"/>
                  </a:schemeClr>
                </a:solidFill>
              </a:rPr>
              <a:t>We log in to the program as a Dentist</a:t>
            </a:r>
          </a:p>
        </p:txBody>
      </p:sp>
      <p:sp>
        <p:nvSpPr>
          <p:cNvPr id="6" name="TextBox 5">
            <a:extLst>
              <a:ext uri="{FF2B5EF4-FFF2-40B4-BE49-F238E27FC236}">
                <a16:creationId xmlns:a16="http://schemas.microsoft.com/office/drawing/2014/main" id="{935640BD-1617-3E2B-8D20-3FE8ACD77911}"/>
              </a:ext>
            </a:extLst>
          </p:cNvPr>
          <p:cNvSpPr txBox="1"/>
          <p:nvPr/>
        </p:nvSpPr>
        <p:spPr>
          <a:xfrm>
            <a:off x="0" y="406400"/>
            <a:ext cx="4043680" cy="523220"/>
          </a:xfrm>
          <a:prstGeom prst="rect">
            <a:avLst/>
          </a:prstGeom>
          <a:noFill/>
        </p:spPr>
        <p:txBody>
          <a:bodyPr wrap="square" rtlCol="0">
            <a:spAutoFit/>
          </a:bodyPr>
          <a:lstStyle/>
          <a:p>
            <a:r>
              <a:rPr lang="en-US" dirty="0">
                <a:solidFill>
                  <a:schemeClr val="bg2">
                    <a:lumMod val="60000"/>
                    <a:lumOff val="40000"/>
                  </a:schemeClr>
                </a:solidFill>
              </a:rPr>
              <a:t>The Doctor has the authority to make an account for any dentist who works in the clinic</a:t>
            </a:r>
          </a:p>
        </p:txBody>
      </p:sp>
      <p:sp>
        <p:nvSpPr>
          <p:cNvPr id="7" name="TextBox 6">
            <a:extLst>
              <a:ext uri="{FF2B5EF4-FFF2-40B4-BE49-F238E27FC236}">
                <a16:creationId xmlns:a16="http://schemas.microsoft.com/office/drawing/2014/main" id="{0FF5CA7B-77D3-9785-409B-AB0C32EAC3DD}"/>
              </a:ext>
            </a:extLst>
          </p:cNvPr>
          <p:cNvSpPr txBox="1"/>
          <p:nvPr/>
        </p:nvSpPr>
        <p:spPr>
          <a:xfrm>
            <a:off x="0" y="929620"/>
            <a:ext cx="4043680" cy="523220"/>
          </a:xfrm>
          <a:prstGeom prst="rect">
            <a:avLst/>
          </a:prstGeom>
          <a:noFill/>
        </p:spPr>
        <p:txBody>
          <a:bodyPr wrap="square" rtlCol="0">
            <a:spAutoFit/>
          </a:bodyPr>
          <a:lstStyle/>
          <a:p>
            <a:r>
              <a:rPr lang="en-US" dirty="0">
                <a:solidFill>
                  <a:schemeClr val="bg2">
                    <a:lumMod val="60000"/>
                    <a:lumOff val="40000"/>
                  </a:schemeClr>
                </a:solidFill>
              </a:rPr>
              <a:t>Let’s log in as Ameer the Dentist with the most experience in the clinic </a:t>
            </a:r>
          </a:p>
        </p:txBody>
      </p:sp>
      <p:sp>
        <p:nvSpPr>
          <p:cNvPr id="10" name="TextBox 9">
            <a:extLst>
              <a:ext uri="{FF2B5EF4-FFF2-40B4-BE49-F238E27FC236}">
                <a16:creationId xmlns:a16="http://schemas.microsoft.com/office/drawing/2014/main" id="{4AE314C5-76EA-1AD7-88AB-74095FBFAFF9}"/>
              </a:ext>
            </a:extLst>
          </p:cNvPr>
          <p:cNvSpPr txBox="1"/>
          <p:nvPr/>
        </p:nvSpPr>
        <p:spPr>
          <a:xfrm>
            <a:off x="4439920" y="0"/>
            <a:ext cx="4704080" cy="523220"/>
          </a:xfrm>
          <a:prstGeom prst="rect">
            <a:avLst/>
          </a:prstGeom>
          <a:noFill/>
        </p:spPr>
        <p:txBody>
          <a:bodyPr wrap="square" rtlCol="0">
            <a:spAutoFit/>
          </a:bodyPr>
          <a:lstStyle/>
          <a:p>
            <a:r>
              <a:rPr lang="en-US" dirty="0">
                <a:solidFill>
                  <a:schemeClr val="bg2">
                    <a:lumMod val="60000"/>
                    <a:lumOff val="40000"/>
                  </a:schemeClr>
                </a:solidFill>
              </a:rPr>
              <a:t>He has a strange user name ‘</a:t>
            </a:r>
            <a:r>
              <a:rPr lang="en-US" dirty="0" err="1">
                <a:solidFill>
                  <a:schemeClr val="bg2">
                    <a:lumMod val="60000"/>
                    <a:lumOff val="40000"/>
                  </a:schemeClr>
                </a:solidFill>
              </a:rPr>
              <a:t>redZone</a:t>
            </a:r>
            <a:r>
              <a:rPr lang="en-US" dirty="0">
                <a:solidFill>
                  <a:schemeClr val="bg2">
                    <a:lumMod val="60000"/>
                    <a:lumOff val="40000"/>
                  </a:schemeClr>
                </a:solidFill>
              </a:rPr>
              <a:t>’ , looks like he play a lot of video games </a:t>
            </a:r>
          </a:p>
        </p:txBody>
      </p:sp>
      <p:pic>
        <p:nvPicPr>
          <p:cNvPr id="13" name="Picture 12">
            <a:extLst>
              <a:ext uri="{FF2B5EF4-FFF2-40B4-BE49-F238E27FC236}">
                <a16:creationId xmlns:a16="http://schemas.microsoft.com/office/drawing/2014/main" id="{B1FE8A41-08AD-8FF8-45AC-3297BA7835D5}"/>
              </a:ext>
            </a:extLst>
          </p:cNvPr>
          <p:cNvPicPr>
            <a:picLocks noChangeAspect="1"/>
          </p:cNvPicPr>
          <p:nvPr/>
        </p:nvPicPr>
        <p:blipFill>
          <a:blip r:embed="rId3"/>
          <a:stretch>
            <a:fillRect/>
          </a:stretch>
        </p:blipFill>
        <p:spPr>
          <a:xfrm>
            <a:off x="5701457" y="1555052"/>
            <a:ext cx="3443183" cy="3588448"/>
          </a:xfrm>
          <a:prstGeom prst="rect">
            <a:avLst/>
          </a:prstGeom>
        </p:spPr>
      </p:pic>
      <p:cxnSp>
        <p:nvCxnSpPr>
          <p:cNvPr id="14" name="Straight Arrow Connector 13">
            <a:extLst>
              <a:ext uri="{FF2B5EF4-FFF2-40B4-BE49-F238E27FC236}">
                <a16:creationId xmlns:a16="http://schemas.microsoft.com/office/drawing/2014/main" id="{9EC55325-64C5-DE76-03FC-BC1F7516712A}"/>
              </a:ext>
            </a:extLst>
          </p:cNvPr>
          <p:cNvCxnSpPr>
            <a:cxnSpLocks/>
          </p:cNvCxnSpPr>
          <p:nvPr/>
        </p:nvCxnSpPr>
        <p:spPr>
          <a:xfrm flipH="1">
            <a:off x="8109260" y="324660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6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DA4BF-DFBF-BB9E-F368-45A4FC1DC0B4}"/>
              </a:ext>
            </a:extLst>
          </p:cNvPr>
          <p:cNvPicPr>
            <a:picLocks noChangeAspect="1"/>
          </p:cNvPicPr>
          <p:nvPr/>
        </p:nvPicPr>
        <p:blipFill>
          <a:blip r:embed="rId2"/>
          <a:stretch>
            <a:fillRect/>
          </a:stretch>
        </p:blipFill>
        <p:spPr>
          <a:xfrm>
            <a:off x="0" y="0"/>
            <a:ext cx="4927600" cy="5147734"/>
          </a:xfrm>
          <a:prstGeom prst="rect">
            <a:avLst/>
          </a:prstGeom>
        </p:spPr>
      </p:pic>
      <p:sp>
        <p:nvSpPr>
          <p:cNvPr id="5" name="TextBox 4">
            <a:extLst>
              <a:ext uri="{FF2B5EF4-FFF2-40B4-BE49-F238E27FC236}">
                <a16:creationId xmlns:a16="http://schemas.microsoft.com/office/drawing/2014/main" id="{0F15E7A9-B44C-426A-CBF8-34283474AC94}"/>
              </a:ext>
            </a:extLst>
          </p:cNvPr>
          <p:cNvSpPr txBox="1"/>
          <p:nvPr/>
        </p:nvSpPr>
        <p:spPr>
          <a:xfrm>
            <a:off x="5008880" y="0"/>
            <a:ext cx="3850640" cy="523220"/>
          </a:xfrm>
          <a:prstGeom prst="rect">
            <a:avLst/>
          </a:prstGeom>
          <a:noFill/>
        </p:spPr>
        <p:txBody>
          <a:bodyPr wrap="square" rtlCol="0">
            <a:spAutoFit/>
          </a:bodyPr>
          <a:lstStyle/>
          <a:p>
            <a:r>
              <a:rPr lang="en-US" dirty="0">
                <a:solidFill>
                  <a:schemeClr val="bg2">
                    <a:lumMod val="60000"/>
                    <a:lumOff val="40000"/>
                  </a:schemeClr>
                </a:solidFill>
              </a:rPr>
              <a:t>From here you can get access as a dentist to your patient’s information and appointments </a:t>
            </a:r>
          </a:p>
        </p:txBody>
      </p:sp>
      <p:sp>
        <p:nvSpPr>
          <p:cNvPr id="6" name="TextBox 5">
            <a:extLst>
              <a:ext uri="{FF2B5EF4-FFF2-40B4-BE49-F238E27FC236}">
                <a16:creationId xmlns:a16="http://schemas.microsoft.com/office/drawing/2014/main" id="{856F3A67-3001-3F78-B152-09B9A1D7E97C}"/>
              </a:ext>
            </a:extLst>
          </p:cNvPr>
          <p:cNvSpPr txBox="1"/>
          <p:nvPr/>
        </p:nvSpPr>
        <p:spPr>
          <a:xfrm>
            <a:off x="5090160" y="640080"/>
            <a:ext cx="3566160" cy="738664"/>
          </a:xfrm>
          <a:prstGeom prst="rect">
            <a:avLst/>
          </a:prstGeom>
          <a:noFill/>
        </p:spPr>
        <p:txBody>
          <a:bodyPr wrap="square" rtlCol="0">
            <a:spAutoFit/>
          </a:bodyPr>
          <a:lstStyle/>
          <a:p>
            <a:r>
              <a:rPr lang="en-US" dirty="0">
                <a:solidFill>
                  <a:schemeClr val="bg2">
                    <a:lumMod val="60000"/>
                    <a:lumOff val="40000"/>
                  </a:schemeClr>
                </a:solidFill>
              </a:rPr>
              <a:t>Also, you can change your profile information and your account password, </a:t>
            </a:r>
            <a:r>
              <a:rPr lang="en-US" dirty="0" err="1">
                <a:solidFill>
                  <a:schemeClr val="bg2">
                    <a:lumMod val="60000"/>
                    <a:lumOff val="40000"/>
                  </a:schemeClr>
                </a:solidFill>
              </a:rPr>
              <a:t>etc</a:t>
            </a:r>
            <a:r>
              <a:rPr lang="en-US" dirty="0">
                <a:solidFill>
                  <a:schemeClr val="bg2">
                    <a:lumMod val="60000"/>
                    <a:lumOff val="40000"/>
                  </a:schemeClr>
                </a:solidFill>
              </a:rPr>
              <a:t>…</a:t>
            </a:r>
          </a:p>
        </p:txBody>
      </p:sp>
      <p:cxnSp>
        <p:nvCxnSpPr>
          <p:cNvPr id="9" name="Straight Arrow Connector 8">
            <a:extLst>
              <a:ext uri="{FF2B5EF4-FFF2-40B4-BE49-F238E27FC236}">
                <a16:creationId xmlns:a16="http://schemas.microsoft.com/office/drawing/2014/main" id="{E0F4D0FB-5CB6-098E-A73F-B0C3DA9DDF88}"/>
              </a:ext>
            </a:extLst>
          </p:cNvPr>
          <p:cNvCxnSpPr>
            <a:cxnSpLocks/>
          </p:cNvCxnSpPr>
          <p:nvPr/>
        </p:nvCxnSpPr>
        <p:spPr>
          <a:xfrm flipH="1">
            <a:off x="773740" y="227124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A243E5-9210-E3DC-AF5D-4D4CDB84A0FA}"/>
              </a:ext>
            </a:extLst>
          </p:cNvPr>
          <p:cNvCxnSpPr>
            <a:cxnSpLocks/>
          </p:cNvCxnSpPr>
          <p:nvPr/>
        </p:nvCxnSpPr>
        <p:spPr>
          <a:xfrm flipH="1">
            <a:off x="861268" y="169212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761D45A-F30E-67DC-4CFB-D2ECF4F3E265}"/>
              </a:ext>
            </a:extLst>
          </p:cNvPr>
          <p:cNvPicPr>
            <a:picLocks noChangeAspect="1"/>
          </p:cNvPicPr>
          <p:nvPr/>
        </p:nvPicPr>
        <p:blipFill rotWithShape="1">
          <a:blip r:embed="rId3"/>
          <a:srcRect l="22254" t="7851"/>
          <a:stretch/>
        </p:blipFill>
        <p:spPr>
          <a:xfrm>
            <a:off x="5619188" y="2271240"/>
            <a:ext cx="2955852" cy="2872260"/>
          </a:xfrm>
          <a:prstGeom prst="rect">
            <a:avLst/>
          </a:prstGeom>
        </p:spPr>
      </p:pic>
      <p:sp>
        <p:nvSpPr>
          <p:cNvPr id="13" name="TextBox 12">
            <a:extLst>
              <a:ext uri="{FF2B5EF4-FFF2-40B4-BE49-F238E27FC236}">
                <a16:creationId xmlns:a16="http://schemas.microsoft.com/office/drawing/2014/main" id="{E787C9A4-24A5-F8E8-1B8D-99E172031AB6}"/>
              </a:ext>
            </a:extLst>
          </p:cNvPr>
          <p:cNvSpPr txBox="1"/>
          <p:nvPr/>
        </p:nvSpPr>
        <p:spPr>
          <a:xfrm>
            <a:off x="5090160" y="1624937"/>
            <a:ext cx="3566160" cy="707886"/>
          </a:xfrm>
          <a:prstGeom prst="rect">
            <a:avLst/>
          </a:prstGeom>
          <a:noFill/>
        </p:spPr>
        <p:txBody>
          <a:bodyPr wrap="square" rtlCol="0">
            <a:spAutoFit/>
          </a:bodyPr>
          <a:lstStyle/>
          <a:p>
            <a:r>
              <a:rPr lang="en-US" sz="2000" dirty="0">
                <a:solidFill>
                  <a:srgbClr val="FF0000"/>
                </a:solidFill>
              </a:rPr>
              <a:t>Let’s go to the patient’s screen</a:t>
            </a:r>
          </a:p>
        </p:txBody>
      </p:sp>
      <p:cxnSp>
        <p:nvCxnSpPr>
          <p:cNvPr id="15" name="Straight Arrow Connector 14">
            <a:extLst>
              <a:ext uri="{FF2B5EF4-FFF2-40B4-BE49-F238E27FC236}">
                <a16:creationId xmlns:a16="http://schemas.microsoft.com/office/drawing/2014/main" id="{DAE598C4-284B-CC25-F7BD-6BB33A0DB2BD}"/>
              </a:ext>
            </a:extLst>
          </p:cNvPr>
          <p:cNvCxnSpPr/>
          <p:nvPr/>
        </p:nvCxnSpPr>
        <p:spPr>
          <a:xfrm>
            <a:off x="6116320" y="2064156"/>
            <a:ext cx="1351280"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4864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8BDD7E-E16E-3DB4-04E6-CCE7FE05605B}"/>
              </a:ext>
            </a:extLst>
          </p:cNvPr>
          <p:cNvPicPr>
            <a:picLocks noChangeAspect="1"/>
          </p:cNvPicPr>
          <p:nvPr/>
        </p:nvPicPr>
        <p:blipFill>
          <a:blip r:embed="rId2"/>
          <a:stretch>
            <a:fillRect/>
          </a:stretch>
        </p:blipFill>
        <p:spPr>
          <a:xfrm>
            <a:off x="0" y="2278380"/>
            <a:ext cx="4111302" cy="2865120"/>
          </a:xfrm>
          <a:prstGeom prst="rect">
            <a:avLst/>
          </a:prstGeom>
        </p:spPr>
      </p:pic>
      <p:sp>
        <p:nvSpPr>
          <p:cNvPr id="5" name="TextBox 4">
            <a:extLst>
              <a:ext uri="{FF2B5EF4-FFF2-40B4-BE49-F238E27FC236}">
                <a16:creationId xmlns:a16="http://schemas.microsoft.com/office/drawing/2014/main" id="{0A3F47C2-AFD7-DDD4-D90B-3F24F909BD96}"/>
              </a:ext>
            </a:extLst>
          </p:cNvPr>
          <p:cNvSpPr txBox="1"/>
          <p:nvPr/>
        </p:nvSpPr>
        <p:spPr>
          <a:xfrm>
            <a:off x="0" y="0"/>
            <a:ext cx="4572000" cy="369332"/>
          </a:xfrm>
          <a:prstGeom prst="rect">
            <a:avLst/>
          </a:prstGeom>
          <a:noFill/>
        </p:spPr>
        <p:txBody>
          <a:bodyPr wrap="square" rtlCol="0">
            <a:spAutoFit/>
          </a:bodyPr>
          <a:lstStyle/>
          <a:p>
            <a:r>
              <a:rPr lang="en-US" sz="1800" b="1" i="1" dirty="0">
                <a:solidFill>
                  <a:srgbClr val="FF0000"/>
                </a:solidFill>
              </a:rPr>
              <a:t>Patients management:</a:t>
            </a:r>
          </a:p>
        </p:txBody>
      </p:sp>
      <p:sp>
        <p:nvSpPr>
          <p:cNvPr id="6" name="TextBox 5">
            <a:extLst>
              <a:ext uri="{FF2B5EF4-FFF2-40B4-BE49-F238E27FC236}">
                <a16:creationId xmlns:a16="http://schemas.microsoft.com/office/drawing/2014/main" id="{80CD8912-0DF0-DCD2-9C1D-06A37F3A74B4}"/>
              </a:ext>
            </a:extLst>
          </p:cNvPr>
          <p:cNvSpPr txBox="1"/>
          <p:nvPr/>
        </p:nvSpPr>
        <p:spPr>
          <a:xfrm>
            <a:off x="111760" y="369332"/>
            <a:ext cx="2773680" cy="523220"/>
          </a:xfrm>
          <a:prstGeom prst="rect">
            <a:avLst/>
          </a:prstGeom>
          <a:noFill/>
        </p:spPr>
        <p:txBody>
          <a:bodyPr wrap="square" rtlCol="0">
            <a:spAutoFit/>
          </a:bodyPr>
          <a:lstStyle/>
          <a:p>
            <a:r>
              <a:rPr lang="en-US" dirty="0">
                <a:solidFill>
                  <a:schemeClr val="bg2">
                    <a:lumMod val="60000"/>
                    <a:lumOff val="40000"/>
                  </a:schemeClr>
                </a:solidFill>
              </a:rPr>
              <a:t>First , we have the appointment schedule</a:t>
            </a:r>
          </a:p>
        </p:txBody>
      </p:sp>
      <p:cxnSp>
        <p:nvCxnSpPr>
          <p:cNvPr id="7" name="Straight Arrow Connector 6">
            <a:extLst>
              <a:ext uri="{FF2B5EF4-FFF2-40B4-BE49-F238E27FC236}">
                <a16:creationId xmlns:a16="http://schemas.microsoft.com/office/drawing/2014/main" id="{38542584-8C4F-1797-F314-B3650786C39A}"/>
              </a:ext>
            </a:extLst>
          </p:cNvPr>
          <p:cNvCxnSpPr>
            <a:cxnSpLocks/>
          </p:cNvCxnSpPr>
          <p:nvPr/>
        </p:nvCxnSpPr>
        <p:spPr>
          <a:xfrm flipH="1">
            <a:off x="956620" y="302308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A6F17F0-AC89-F668-45C6-E9EBE5B01FF9}"/>
              </a:ext>
            </a:extLst>
          </p:cNvPr>
          <p:cNvPicPr>
            <a:picLocks noChangeAspect="1"/>
          </p:cNvPicPr>
          <p:nvPr/>
        </p:nvPicPr>
        <p:blipFill>
          <a:blip r:embed="rId3"/>
          <a:stretch>
            <a:fillRect/>
          </a:stretch>
        </p:blipFill>
        <p:spPr>
          <a:xfrm>
            <a:off x="31974" y="2278380"/>
            <a:ext cx="4079328" cy="2750820"/>
          </a:xfrm>
          <a:prstGeom prst="rect">
            <a:avLst/>
          </a:prstGeom>
        </p:spPr>
      </p:pic>
      <p:sp>
        <p:nvSpPr>
          <p:cNvPr id="10" name="TextBox 9">
            <a:extLst>
              <a:ext uri="{FF2B5EF4-FFF2-40B4-BE49-F238E27FC236}">
                <a16:creationId xmlns:a16="http://schemas.microsoft.com/office/drawing/2014/main" id="{A26DB1E2-F01E-8DBF-FEE1-34206A858085}"/>
              </a:ext>
            </a:extLst>
          </p:cNvPr>
          <p:cNvSpPr txBox="1"/>
          <p:nvPr/>
        </p:nvSpPr>
        <p:spPr>
          <a:xfrm>
            <a:off x="111760" y="951923"/>
            <a:ext cx="2672080" cy="954107"/>
          </a:xfrm>
          <a:prstGeom prst="rect">
            <a:avLst/>
          </a:prstGeom>
          <a:noFill/>
        </p:spPr>
        <p:txBody>
          <a:bodyPr wrap="square" rtlCol="0">
            <a:spAutoFit/>
          </a:bodyPr>
          <a:lstStyle/>
          <a:p>
            <a:r>
              <a:rPr lang="en-US" dirty="0">
                <a:solidFill>
                  <a:schemeClr val="bg2">
                    <a:lumMod val="60000"/>
                    <a:lumOff val="40000"/>
                  </a:schemeClr>
                </a:solidFill>
              </a:rPr>
              <a:t>From here the dentist can see all the appointments that are scheduled for him and all dentists in the clinic</a:t>
            </a:r>
          </a:p>
        </p:txBody>
      </p:sp>
      <p:sp>
        <p:nvSpPr>
          <p:cNvPr id="13" name="TextBox 12">
            <a:extLst>
              <a:ext uri="{FF2B5EF4-FFF2-40B4-BE49-F238E27FC236}">
                <a16:creationId xmlns:a16="http://schemas.microsoft.com/office/drawing/2014/main" id="{36088973-08F8-FFA9-2990-3A8A42EF927B}"/>
              </a:ext>
            </a:extLst>
          </p:cNvPr>
          <p:cNvSpPr txBox="1"/>
          <p:nvPr/>
        </p:nvSpPr>
        <p:spPr>
          <a:xfrm>
            <a:off x="3180080" y="369332"/>
            <a:ext cx="2987040" cy="1169551"/>
          </a:xfrm>
          <a:prstGeom prst="rect">
            <a:avLst/>
          </a:prstGeom>
          <a:noFill/>
        </p:spPr>
        <p:txBody>
          <a:bodyPr wrap="square" rtlCol="0">
            <a:spAutoFit/>
          </a:bodyPr>
          <a:lstStyle/>
          <a:p>
            <a:r>
              <a:rPr lang="en-US" dirty="0">
                <a:solidFill>
                  <a:schemeClr val="bg2">
                    <a:lumMod val="60000"/>
                    <a:lumOff val="40000"/>
                  </a:schemeClr>
                </a:solidFill>
              </a:rPr>
              <a:t>You can click on the other option ‘My Patients’ to see all the appointments you have with your patients with the order for the early appointments </a:t>
            </a:r>
          </a:p>
        </p:txBody>
      </p:sp>
      <p:cxnSp>
        <p:nvCxnSpPr>
          <p:cNvPr id="14" name="Straight Arrow Connector 13">
            <a:extLst>
              <a:ext uri="{FF2B5EF4-FFF2-40B4-BE49-F238E27FC236}">
                <a16:creationId xmlns:a16="http://schemas.microsoft.com/office/drawing/2014/main" id="{FDA4FDF9-E396-6C33-2379-B9FD688ECECF}"/>
              </a:ext>
            </a:extLst>
          </p:cNvPr>
          <p:cNvCxnSpPr>
            <a:cxnSpLocks/>
          </p:cNvCxnSpPr>
          <p:nvPr/>
        </p:nvCxnSpPr>
        <p:spPr>
          <a:xfrm flipH="1">
            <a:off x="793306" y="3291858"/>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6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141" name="TextBox 140">
            <a:extLst>
              <a:ext uri="{FF2B5EF4-FFF2-40B4-BE49-F238E27FC236}">
                <a16:creationId xmlns:a16="http://schemas.microsoft.com/office/drawing/2014/main" id="{D618791F-403E-2DFC-260F-6BF517B9B7C3}"/>
              </a:ext>
            </a:extLst>
          </p:cNvPr>
          <p:cNvSpPr txBox="1"/>
          <p:nvPr/>
        </p:nvSpPr>
        <p:spPr>
          <a:xfrm>
            <a:off x="1394332" y="1428082"/>
            <a:ext cx="6449188" cy="2308324"/>
          </a:xfrm>
          <a:prstGeom prst="rect">
            <a:avLst/>
          </a:prstGeom>
          <a:noFill/>
        </p:spPr>
        <p:txBody>
          <a:bodyPr wrap="square" rtlCol="0">
            <a:spAutoFit/>
          </a:bodyPr>
          <a:lstStyle/>
          <a:p>
            <a:pPr algn="ctr"/>
            <a:r>
              <a:rPr lang="en-US" sz="3200" b="1" i="1" dirty="0">
                <a:solidFill>
                  <a:schemeClr val="accent4">
                    <a:lumMod val="60000"/>
                    <a:lumOff val="40000"/>
                  </a:schemeClr>
                </a:solidFill>
              </a:rPr>
              <a:t>	Ameer Yasen     #1210187</a:t>
            </a:r>
          </a:p>
          <a:p>
            <a:endParaRPr lang="en-US" sz="2000" dirty="0">
              <a:solidFill>
                <a:schemeClr val="accent4">
                  <a:lumMod val="60000"/>
                  <a:lumOff val="40000"/>
                </a:schemeClr>
              </a:solidFill>
            </a:endParaRPr>
          </a:p>
          <a:p>
            <a:pPr algn="ctr"/>
            <a:r>
              <a:rPr lang="en-US" sz="3200" b="1" i="1" dirty="0">
                <a:solidFill>
                  <a:schemeClr val="accent4">
                    <a:lumMod val="60000"/>
                    <a:lumOff val="40000"/>
                  </a:schemeClr>
                </a:solidFill>
              </a:rPr>
              <a:t>	</a:t>
            </a:r>
            <a:r>
              <a:rPr lang="en-US" sz="3200" b="1" i="1" dirty="0" err="1">
                <a:solidFill>
                  <a:schemeClr val="accent4">
                    <a:lumMod val="60000"/>
                    <a:lumOff val="40000"/>
                  </a:schemeClr>
                </a:solidFill>
              </a:rPr>
              <a:t>Mujahed</a:t>
            </a:r>
            <a:r>
              <a:rPr lang="en-US" sz="3200" b="1" i="1" dirty="0">
                <a:solidFill>
                  <a:schemeClr val="accent4">
                    <a:lumMod val="60000"/>
                    <a:lumOff val="40000"/>
                  </a:schemeClr>
                </a:solidFill>
              </a:rPr>
              <a:t> </a:t>
            </a:r>
            <a:r>
              <a:rPr lang="en-US" sz="3200" b="1" i="1" dirty="0" err="1">
                <a:solidFill>
                  <a:schemeClr val="accent4">
                    <a:lumMod val="60000"/>
                    <a:lumOff val="40000"/>
                  </a:schemeClr>
                </a:solidFill>
              </a:rPr>
              <a:t>Abuali</a:t>
            </a:r>
            <a:r>
              <a:rPr lang="en-US" sz="3200" b="1" i="1" dirty="0">
                <a:solidFill>
                  <a:schemeClr val="accent4">
                    <a:lumMod val="60000"/>
                    <a:lumOff val="40000"/>
                  </a:schemeClr>
                </a:solidFill>
              </a:rPr>
              <a:t>   #1211047</a:t>
            </a:r>
          </a:p>
          <a:p>
            <a:r>
              <a:rPr lang="en-US" sz="2000" dirty="0">
                <a:solidFill>
                  <a:schemeClr val="accent4">
                    <a:lumMod val="60000"/>
                    <a:lumOff val="40000"/>
                  </a:schemeClr>
                </a:solidFill>
              </a:rPr>
              <a:t>	</a:t>
            </a:r>
          </a:p>
          <a:p>
            <a:pPr algn="r"/>
            <a:r>
              <a:rPr lang="en-US" sz="2000" dirty="0">
                <a:solidFill>
                  <a:schemeClr val="accent4">
                    <a:lumMod val="60000"/>
                    <a:lumOff val="40000"/>
                  </a:schemeClr>
                </a:solidFill>
              </a:rPr>
              <a:t>				</a:t>
            </a:r>
            <a:r>
              <a:rPr lang="en-US" sz="2000" b="1" i="1" dirty="0">
                <a:solidFill>
                  <a:schemeClr val="accent4">
                    <a:lumMod val="60000"/>
                    <a:lumOff val="40000"/>
                  </a:schemeClr>
                </a:solidFill>
              </a:rPr>
              <a:t>Group Number: 8 </a:t>
            </a:r>
          </a:p>
          <a:p>
            <a:pPr algn="r"/>
            <a:r>
              <a:rPr lang="en-US" sz="2000" b="1" i="1" dirty="0">
                <a:solidFill>
                  <a:schemeClr val="tx1">
                    <a:lumMod val="85000"/>
                  </a:schemeClr>
                </a:solidFill>
              </a:rPr>
              <a:t>				Dr. Yousef Sabah </a:t>
            </a:r>
          </a:p>
        </p:txBody>
      </p:sp>
    </p:spTree>
    <p:extLst>
      <p:ext uri="{BB962C8B-B14F-4D97-AF65-F5344CB8AC3E}">
        <p14:creationId xmlns:p14="http://schemas.microsoft.com/office/powerpoint/2010/main" val="15137209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5AFF8B-B3C3-5367-9ABD-1C7BCB0F1315}"/>
              </a:ext>
            </a:extLst>
          </p:cNvPr>
          <p:cNvPicPr>
            <a:picLocks noChangeAspect="1"/>
          </p:cNvPicPr>
          <p:nvPr/>
        </p:nvPicPr>
        <p:blipFill>
          <a:blip r:embed="rId2"/>
          <a:stretch>
            <a:fillRect/>
          </a:stretch>
        </p:blipFill>
        <p:spPr>
          <a:xfrm>
            <a:off x="33771" y="1676400"/>
            <a:ext cx="5447044" cy="3467100"/>
          </a:xfrm>
          <a:prstGeom prst="rect">
            <a:avLst/>
          </a:prstGeom>
        </p:spPr>
      </p:pic>
      <p:sp>
        <p:nvSpPr>
          <p:cNvPr id="5" name="TextBox 4">
            <a:extLst>
              <a:ext uri="{FF2B5EF4-FFF2-40B4-BE49-F238E27FC236}">
                <a16:creationId xmlns:a16="http://schemas.microsoft.com/office/drawing/2014/main" id="{62F5703E-233E-278D-8501-0CEE7266E133}"/>
              </a:ext>
            </a:extLst>
          </p:cNvPr>
          <p:cNvSpPr txBox="1"/>
          <p:nvPr/>
        </p:nvSpPr>
        <p:spPr>
          <a:xfrm>
            <a:off x="0" y="0"/>
            <a:ext cx="3891280" cy="523220"/>
          </a:xfrm>
          <a:prstGeom prst="rect">
            <a:avLst/>
          </a:prstGeom>
          <a:noFill/>
        </p:spPr>
        <p:txBody>
          <a:bodyPr wrap="square" rtlCol="0">
            <a:spAutoFit/>
          </a:bodyPr>
          <a:lstStyle/>
          <a:p>
            <a:r>
              <a:rPr lang="en-US" dirty="0">
                <a:solidFill>
                  <a:schemeClr val="bg2">
                    <a:lumMod val="60000"/>
                    <a:lumOff val="40000"/>
                  </a:schemeClr>
                </a:solidFill>
              </a:rPr>
              <a:t>From here you can add a prescription for your patient</a:t>
            </a:r>
          </a:p>
        </p:txBody>
      </p:sp>
      <p:sp>
        <p:nvSpPr>
          <p:cNvPr id="6" name="TextBox 5">
            <a:extLst>
              <a:ext uri="{FF2B5EF4-FFF2-40B4-BE49-F238E27FC236}">
                <a16:creationId xmlns:a16="http://schemas.microsoft.com/office/drawing/2014/main" id="{7C914420-6816-1B0E-432D-26535111A912}"/>
              </a:ext>
            </a:extLst>
          </p:cNvPr>
          <p:cNvSpPr txBox="1"/>
          <p:nvPr/>
        </p:nvSpPr>
        <p:spPr>
          <a:xfrm>
            <a:off x="33771" y="523220"/>
            <a:ext cx="3674629" cy="307777"/>
          </a:xfrm>
          <a:prstGeom prst="rect">
            <a:avLst/>
          </a:prstGeom>
          <a:noFill/>
        </p:spPr>
        <p:txBody>
          <a:bodyPr wrap="square" rtlCol="0">
            <a:spAutoFit/>
          </a:bodyPr>
          <a:lstStyle/>
          <a:p>
            <a:r>
              <a:rPr lang="en-US" dirty="0">
                <a:solidFill>
                  <a:schemeClr val="bg2">
                    <a:lumMod val="60000"/>
                    <a:lumOff val="40000"/>
                  </a:schemeClr>
                </a:solidFill>
              </a:rPr>
              <a:t>Let’s choose Ahmad </a:t>
            </a:r>
          </a:p>
        </p:txBody>
      </p:sp>
      <p:cxnSp>
        <p:nvCxnSpPr>
          <p:cNvPr id="7" name="Straight Arrow Connector 6">
            <a:extLst>
              <a:ext uri="{FF2B5EF4-FFF2-40B4-BE49-F238E27FC236}">
                <a16:creationId xmlns:a16="http://schemas.microsoft.com/office/drawing/2014/main" id="{360DD0EF-C759-2BAC-F5D7-32669D65935D}"/>
              </a:ext>
            </a:extLst>
          </p:cNvPr>
          <p:cNvCxnSpPr>
            <a:cxnSpLocks/>
          </p:cNvCxnSpPr>
          <p:nvPr/>
        </p:nvCxnSpPr>
        <p:spPr>
          <a:xfrm flipH="1">
            <a:off x="2256346" y="2113298"/>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294E91A-F811-309D-B27E-730D2ABDB75F}"/>
              </a:ext>
            </a:extLst>
          </p:cNvPr>
          <p:cNvCxnSpPr>
            <a:cxnSpLocks/>
          </p:cNvCxnSpPr>
          <p:nvPr/>
        </p:nvCxnSpPr>
        <p:spPr>
          <a:xfrm flipH="1">
            <a:off x="3716226" y="4226578"/>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B860E5-F83C-63FB-7A93-8B0074E37592}"/>
              </a:ext>
            </a:extLst>
          </p:cNvPr>
          <p:cNvSpPr txBox="1"/>
          <p:nvPr/>
        </p:nvSpPr>
        <p:spPr>
          <a:xfrm>
            <a:off x="121920" y="914400"/>
            <a:ext cx="3674629" cy="523220"/>
          </a:xfrm>
          <a:prstGeom prst="rect">
            <a:avLst/>
          </a:prstGeom>
          <a:noFill/>
        </p:spPr>
        <p:txBody>
          <a:bodyPr wrap="square" rtlCol="0">
            <a:spAutoFit/>
          </a:bodyPr>
          <a:lstStyle/>
          <a:p>
            <a:r>
              <a:rPr lang="en-US" dirty="0">
                <a:solidFill>
                  <a:schemeClr val="bg2">
                    <a:lumMod val="60000"/>
                    <a:lumOff val="40000"/>
                  </a:schemeClr>
                </a:solidFill>
              </a:rPr>
              <a:t>You can filter the table view by names if you want </a:t>
            </a:r>
          </a:p>
        </p:txBody>
      </p:sp>
      <p:cxnSp>
        <p:nvCxnSpPr>
          <p:cNvPr id="10" name="Straight Arrow Connector 9">
            <a:extLst>
              <a:ext uri="{FF2B5EF4-FFF2-40B4-BE49-F238E27FC236}">
                <a16:creationId xmlns:a16="http://schemas.microsoft.com/office/drawing/2014/main" id="{7A0EFC80-6E2E-80E2-B78A-81962D45FFBC}"/>
              </a:ext>
            </a:extLst>
          </p:cNvPr>
          <p:cNvCxnSpPr>
            <a:cxnSpLocks/>
          </p:cNvCxnSpPr>
          <p:nvPr/>
        </p:nvCxnSpPr>
        <p:spPr>
          <a:xfrm flipH="1">
            <a:off x="3856134" y="1741262"/>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FFEB8A5-0BA7-72B0-E3BE-4C2795A154B0}"/>
              </a:ext>
            </a:extLst>
          </p:cNvPr>
          <p:cNvPicPr>
            <a:picLocks noChangeAspect="1"/>
          </p:cNvPicPr>
          <p:nvPr/>
        </p:nvPicPr>
        <p:blipFill>
          <a:blip r:embed="rId3"/>
          <a:stretch>
            <a:fillRect/>
          </a:stretch>
        </p:blipFill>
        <p:spPr>
          <a:xfrm>
            <a:off x="33771" y="1663263"/>
            <a:ext cx="5447044" cy="3457347"/>
          </a:xfrm>
          <a:prstGeom prst="rect">
            <a:avLst/>
          </a:prstGeom>
        </p:spPr>
      </p:pic>
      <p:sp>
        <p:nvSpPr>
          <p:cNvPr id="14" name="TextBox 13">
            <a:extLst>
              <a:ext uri="{FF2B5EF4-FFF2-40B4-BE49-F238E27FC236}">
                <a16:creationId xmlns:a16="http://schemas.microsoft.com/office/drawing/2014/main" id="{C53A7DC4-5DE8-251D-B6BB-6224FAF091DC}"/>
              </a:ext>
            </a:extLst>
          </p:cNvPr>
          <p:cNvSpPr txBox="1"/>
          <p:nvPr/>
        </p:nvSpPr>
        <p:spPr>
          <a:xfrm>
            <a:off x="4206242" y="0"/>
            <a:ext cx="3674629" cy="523220"/>
          </a:xfrm>
          <a:prstGeom prst="rect">
            <a:avLst/>
          </a:prstGeom>
          <a:noFill/>
        </p:spPr>
        <p:txBody>
          <a:bodyPr wrap="square" rtlCol="0">
            <a:spAutoFit/>
          </a:bodyPr>
          <a:lstStyle/>
          <a:p>
            <a:r>
              <a:rPr lang="en-US" dirty="0">
                <a:solidFill>
                  <a:schemeClr val="bg2">
                    <a:lumMod val="60000"/>
                    <a:lumOff val="40000"/>
                  </a:schemeClr>
                </a:solidFill>
              </a:rPr>
              <a:t>From this screen you can see all the prescriptions you gave to your patient</a:t>
            </a:r>
          </a:p>
        </p:txBody>
      </p:sp>
      <p:cxnSp>
        <p:nvCxnSpPr>
          <p:cNvPr id="17" name="Straight Arrow Connector 16">
            <a:extLst>
              <a:ext uri="{FF2B5EF4-FFF2-40B4-BE49-F238E27FC236}">
                <a16:creationId xmlns:a16="http://schemas.microsoft.com/office/drawing/2014/main" id="{D348BF54-7068-E0A7-B2CE-4DA44E0CF59E}"/>
              </a:ext>
            </a:extLst>
          </p:cNvPr>
          <p:cNvCxnSpPr>
            <a:cxnSpLocks/>
          </p:cNvCxnSpPr>
          <p:nvPr/>
        </p:nvCxnSpPr>
        <p:spPr>
          <a:xfrm flipH="1">
            <a:off x="1016826" y="257175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26D05C-4165-4422-C7B7-89FF30076610}"/>
              </a:ext>
            </a:extLst>
          </p:cNvPr>
          <p:cNvSpPr txBox="1"/>
          <p:nvPr/>
        </p:nvSpPr>
        <p:spPr>
          <a:xfrm>
            <a:off x="4206242" y="677108"/>
            <a:ext cx="3129278" cy="523220"/>
          </a:xfrm>
          <a:prstGeom prst="rect">
            <a:avLst/>
          </a:prstGeom>
          <a:noFill/>
        </p:spPr>
        <p:txBody>
          <a:bodyPr wrap="square" rtlCol="0">
            <a:spAutoFit/>
          </a:bodyPr>
          <a:lstStyle/>
          <a:p>
            <a:r>
              <a:rPr lang="en-US" dirty="0">
                <a:solidFill>
                  <a:schemeClr val="bg2">
                    <a:lumMod val="60000"/>
                    <a:lumOff val="40000"/>
                  </a:schemeClr>
                </a:solidFill>
              </a:rPr>
              <a:t>And you can give him a new prescription </a:t>
            </a:r>
          </a:p>
        </p:txBody>
      </p:sp>
      <p:cxnSp>
        <p:nvCxnSpPr>
          <p:cNvPr id="19" name="Straight Arrow Connector 18">
            <a:extLst>
              <a:ext uri="{FF2B5EF4-FFF2-40B4-BE49-F238E27FC236}">
                <a16:creationId xmlns:a16="http://schemas.microsoft.com/office/drawing/2014/main" id="{376E03BB-527A-B929-643D-EAE1E3FA739D}"/>
              </a:ext>
            </a:extLst>
          </p:cNvPr>
          <p:cNvCxnSpPr>
            <a:cxnSpLocks/>
          </p:cNvCxnSpPr>
          <p:nvPr/>
        </p:nvCxnSpPr>
        <p:spPr>
          <a:xfrm flipH="1">
            <a:off x="1520977" y="3062568"/>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714CD28-8CFD-100D-98FB-A40C4CA8EF06}"/>
              </a:ext>
            </a:extLst>
          </p:cNvPr>
          <p:cNvSpPr txBox="1"/>
          <p:nvPr/>
        </p:nvSpPr>
        <p:spPr>
          <a:xfrm>
            <a:off x="6043556" y="2045731"/>
            <a:ext cx="2501004" cy="830997"/>
          </a:xfrm>
          <a:prstGeom prst="rect">
            <a:avLst/>
          </a:prstGeom>
          <a:noFill/>
        </p:spPr>
        <p:txBody>
          <a:bodyPr wrap="square" rtlCol="0">
            <a:spAutoFit/>
          </a:bodyPr>
          <a:lstStyle/>
          <a:p>
            <a:r>
              <a:rPr lang="en-US" sz="2400" dirty="0">
                <a:solidFill>
                  <a:srgbClr val="FF0000"/>
                </a:solidFill>
              </a:rPr>
              <a:t>Lets see Ahmad prescriptions </a:t>
            </a:r>
          </a:p>
        </p:txBody>
      </p:sp>
      <p:sp>
        <p:nvSpPr>
          <p:cNvPr id="23" name="Arrow: Right 22">
            <a:extLst>
              <a:ext uri="{FF2B5EF4-FFF2-40B4-BE49-F238E27FC236}">
                <a16:creationId xmlns:a16="http://schemas.microsoft.com/office/drawing/2014/main" id="{8906FC6E-1CD5-F1E6-1C50-BA904AF084A3}"/>
              </a:ext>
            </a:extLst>
          </p:cNvPr>
          <p:cNvSpPr/>
          <p:nvPr/>
        </p:nvSpPr>
        <p:spPr>
          <a:xfrm>
            <a:off x="5933440" y="3362960"/>
            <a:ext cx="2133600" cy="1036279"/>
          </a:xfrm>
          <a:prstGeom prst="rightArrow">
            <a:avLst/>
          </a:prstGeom>
          <a:solidFill>
            <a:srgbClr val="FF0000"/>
          </a:solidFill>
          <a:ln>
            <a:solidFill>
              <a:srgbClr val="C0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70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xEl>
                                              <p:pRg st="0" end="0"/>
                                            </p:txEl>
                                          </p:spTgt>
                                        </p:tgtEl>
                                        <p:attrNameLst>
                                          <p:attrName>style.visibility</p:attrName>
                                        </p:attrNameLst>
                                      </p:cBhvr>
                                      <p:to>
                                        <p:strVal val="visible"/>
                                      </p:to>
                                    </p:set>
                                    <p:animEffect transition="in" filter="fade">
                                      <p:cBhvr>
                                        <p:cTn id="57" dur="500"/>
                                        <p:tgtEl>
                                          <p:spTgt spid="1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4" grpId="0"/>
      <p:bldP spid="22" grpId="0"/>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AD98FF-AAEF-3922-A7D1-00FD8F0EF5CA}"/>
              </a:ext>
            </a:extLst>
          </p:cNvPr>
          <p:cNvPicPr>
            <a:picLocks noChangeAspect="1"/>
          </p:cNvPicPr>
          <p:nvPr/>
        </p:nvPicPr>
        <p:blipFill>
          <a:blip r:embed="rId2"/>
          <a:stretch>
            <a:fillRect/>
          </a:stretch>
        </p:blipFill>
        <p:spPr>
          <a:xfrm>
            <a:off x="0" y="1950720"/>
            <a:ext cx="4575640" cy="3192780"/>
          </a:xfrm>
          <a:prstGeom prst="rect">
            <a:avLst/>
          </a:prstGeom>
        </p:spPr>
      </p:pic>
      <p:sp>
        <p:nvSpPr>
          <p:cNvPr id="5" name="TextBox 4">
            <a:extLst>
              <a:ext uri="{FF2B5EF4-FFF2-40B4-BE49-F238E27FC236}">
                <a16:creationId xmlns:a16="http://schemas.microsoft.com/office/drawing/2014/main" id="{94605FE8-3C93-0D1E-3E4E-BB4FF1090881}"/>
              </a:ext>
            </a:extLst>
          </p:cNvPr>
          <p:cNvSpPr txBox="1"/>
          <p:nvPr/>
        </p:nvSpPr>
        <p:spPr>
          <a:xfrm>
            <a:off x="0" y="0"/>
            <a:ext cx="4500880" cy="307777"/>
          </a:xfrm>
          <a:prstGeom prst="rect">
            <a:avLst/>
          </a:prstGeom>
          <a:noFill/>
        </p:spPr>
        <p:txBody>
          <a:bodyPr wrap="square" rtlCol="0">
            <a:spAutoFit/>
          </a:bodyPr>
          <a:lstStyle/>
          <a:p>
            <a:r>
              <a:rPr lang="en-US" dirty="0">
                <a:solidFill>
                  <a:schemeClr val="bg2">
                    <a:lumMod val="60000"/>
                    <a:lumOff val="40000"/>
                  </a:schemeClr>
                </a:solidFill>
              </a:rPr>
              <a:t>You did not write a prescription for Ahmad yet</a:t>
            </a:r>
          </a:p>
        </p:txBody>
      </p:sp>
      <p:sp>
        <p:nvSpPr>
          <p:cNvPr id="6" name="TextBox 5">
            <a:extLst>
              <a:ext uri="{FF2B5EF4-FFF2-40B4-BE49-F238E27FC236}">
                <a16:creationId xmlns:a16="http://schemas.microsoft.com/office/drawing/2014/main" id="{D208C491-D7FC-2F3B-9DA4-82200D7DEC7E}"/>
              </a:ext>
            </a:extLst>
          </p:cNvPr>
          <p:cNvSpPr txBox="1"/>
          <p:nvPr/>
        </p:nvSpPr>
        <p:spPr>
          <a:xfrm>
            <a:off x="0" y="406400"/>
            <a:ext cx="4500880" cy="307777"/>
          </a:xfrm>
          <a:prstGeom prst="rect">
            <a:avLst/>
          </a:prstGeom>
          <a:noFill/>
        </p:spPr>
        <p:txBody>
          <a:bodyPr wrap="square" rtlCol="0">
            <a:spAutoFit/>
          </a:bodyPr>
          <a:lstStyle/>
          <a:p>
            <a:r>
              <a:rPr lang="en-US" dirty="0">
                <a:solidFill>
                  <a:schemeClr val="bg2">
                    <a:lumMod val="60000"/>
                    <a:lumOff val="40000"/>
                  </a:schemeClr>
                </a:solidFill>
              </a:rPr>
              <a:t>Click on add prescription</a:t>
            </a:r>
          </a:p>
        </p:txBody>
      </p:sp>
      <p:cxnSp>
        <p:nvCxnSpPr>
          <p:cNvPr id="7" name="Straight Arrow Connector 6">
            <a:extLst>
              <a:ext uri="{FF2B5EF4-FFF2-40B4-BE49-F238E27FC236}">
                <a16:creationId xmlns:a16="http://schemas.microsoft.com/office/drawing/2014/main" id="{27391D5C-5D51-5601-35A6-F41D6D049C50}"/>
              </a:ext>
            </a:extLst>
          </p:cNvPr>
          <p:cNvCxnSpPr>
            <a:cxnSpLocks/>
          </p:cNvCxnSpPr>
          <p:nvPr/>
        </p:nvCxnSpPr>
        <p:spPr>
          <a:xfrm flipH="1">
            <a:off x="1287297" y="3175074"/>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342C72-CB53-B3B3-F787-2EC6D1F75BE0}"/>
              </a:ext>
            </a:extLst>
          </p:cNvPr>
          <p:cNvPicPr>
            <a:picLocks noChangeAspect="1"/>
          </p:cNvPicPr>
          <p:nvPr/>
        </p:nvPicPr>
        <p:blipFill>
          <a:blip r:embed="rId3"/>
          <a:stretch>
            <a:fillRect/>
          </a:stretch>
        </p:blipFill>
        <p:spPr>
          <a:xfrm>
            <a:off x="5753764" y="1950720"/>
            <a:ext cx="3390236" cy="3182063"/>
          </a:xfrm>
          <a:prstGeom prst="rect">
            <a:avLst/>
          </a:prstGeom>
        </p:spPr>
      </p:pic>
      <p:sp>
        <p:nvSpPr>
          <p:cNvPr id="10" name="TextBox 9">
            <a:extLst>
              <a:ext uri="{FF2B5EF4-FFF2-40B4-BE49-F238E27FC236}">
                <a16:creationId xmlns:a16="http://schemas.microsoft.com/office/drawing/2014/main" id="{63A16A81-5E5C-14E1-5D25-EE74BA5B75F4}"/>
              </a:ext>
            </a:extLst>
          </p:cNvPr>
          <p:cNvSpPr txBox="1"/>
          <p:nvPr/>
        </p:nvSpPr>
        <p:spPr>
          <a:xfrm>
            <a:off x="5599762" y="40640"/>
            <a:ext cx="3698240" cy="307777"/>
          </a:xfrm>
          <a:prstGeom prst="rect">
            <a:avLst/>
          </a:prstGeom>
          <a:noFill/>
        </p:spPr>
        <p:txBody>
          <a:bodyPr wrap="square" rtlCol="0">
            <a:spAutoFit/>
          </a:bodyPr>
          <a:lstStyle/>
          <a:p>
            <a:r>
              <a:rPr lang="en-US" dirty="0">
                <a:solidFill>
                  <a:schemeClr val="bg2">
                    <a:lumMod val="60000"/>
                    <a:lumOff val="40000"/>
                  </a:schemeClr>
                </a:solidFill>
              </a:rPr>
              <a:t>First ,you write the medicine name </a:t>
            </a:r>
          </a:p>
        </p:txBody>
      </p:sp>
      <p:cxnSp>
        <p:nvCxnSpPr>
          <p:cNvPr id="11" name="Straight Arrow Connector 10">
            <a:extLst>
              <a:ext uri="{FF2B5EF4-FFF2-40B4-BE49-F238E27FC236}">
                <a16:creationId xmlns:a16="http://schemas.microsoft.com/office/drawing/2014/main" id="{A4428DF2-3D0A-4DBC-3015-D46717F74E91}"/>
              </a:ext>
            </a:extLst>
          </p:cNvPr>
          <p:cNvCxnSpPr>
            <a:cxnSpLocks/>
          </p:cNvCxnSpPr>
          <p:nvPr/>
        </p:nvCxnSpPr>
        <p:spPr>
          <a:xfrm flipH="1">
            <a:off x="7992897" y="2697554"/>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75D284-9B8C-8874-8DA1-3AE06045649A}"/>
              </a:ext>
            </a:extLst>
          </p:cNvPr>
          <p:cNvSpPr txBox="1"/>
          <p:nvPr/>
        </p:nvSpPr>
        <p:spPr>
          <a:xfrm>
            <a:off x="5599762" y="406400"/>
            <a:ext cx="2689196" cy="307777"/>
          </a:xfrm>
          <a:prstGeom prst="rect">
            <a:avLst/>
          </a:prstGeom>
          <a:noFill/>
        </p:spPr>
        <p:txBody>
          <a:bodyPr wrap="square" rtlCol="0">
            <a:spAutoFit/>
          </a:bodyPr>
          <a:lstStyle/>
          <a:p>
            <a:r>
              <a:rPr lang="en-US" dirty="0">
                <a:solidFill>
                  <a:schemeClr val="bg2">
                    <a:lumMod val="60000"/>
                    <a:lumOff val="40000"/>
                  </a:schemeClr>
                </a:solidFill>
              </a:rPr>
              <a:t>Write the date</a:t>
            </a:r>
          </a:p>
        </p:txBody>
      </p:sp>
      <p:cxnSp>
        <p:nvCxnSpPr>
          <p:cNvPr id="13" name="Straight Arrow Connector 12">
            <a:extLst>
              <a:ext uri="{FF2B5EF4-FFF2-40B4-BE49-F238E27FC236}">
                <a16:creationId xmlns:a16="http://schemas.microsoft.com/office/drawing/2014/main" id="{9047157A-9AD7-EEC6-165C-A284B3701DD7}"/>
              </a:ext>
            </a:extLst>
          </p:cNvPr>
          <p:cNvCxnSpPr>
            <a:cxnSpLocks/>
          </p:cNvCxnSpPr>
          <p:nvPr/>
        </p:nvCxnSpPr>
        <p:spPr>
          <a:xfrm flipH="1">
            <a:off x="8164105" y="3060700"/>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6B18D41-6B90-F6F3-819F-FA33B83F29EB}"/>
              </a:ext>
            </a:extLst>
          </p:cNvPr>
          <p:cNvSpPr txBox="1"/>
          <p:nvPr/>
        </p:nvSpPr>
        <p:spPr>
          <a:xfrm>
            <a:off x="5599762" y="780670"/>
            <a:ext cx="3137838" cy="523220"/>
          </a:xfrm>
          <a:prstGeom prst="rect">
            <a:avLst/>
          </a:prstGeom>
          <a:noFill/>
        </p:spPr>
        <p:txBody>
          <a:bodyPr wrap="square" rtlCol="0">
            <a:spAutoFit/>
          </a:bodyPr>
          <a:lstStyle/>
          <a:p>
            <a:r>
              <a:rPr lang="en-US" dirty="0">
                <a:solidFill>
                  <a:schemeClr val="bg2">
                    <a:lumMod val="60000"/>
                    <a:lumOff val="40000"/>
                  </a:schemeClr>
                </a:solidFill>
              </a:rPr>
              <a:t>Then your notes of how using it and how many times a day and so on</a:t>
            </a:r>
          </a:p>
        </p:txBody>
      </p:sp>
      <p:cxnSp>
        <p:nvCxnSpPr>
          <p:cNvPr id="15" name="Straight Arrow Connector 14">
            <a:extLst>
              <a:ext uri="{FF2B5EF4-FFF2-40B4-BE49-F238E27FC236}">
                <a16:creationId xmlns:a16="http://schemas.microsoft.com/office/drawing/2014/main" id="{3E630733-3A40-3BD4-90FA-72FEAAC22482}"/>
              </a:ext>
            </a:extLst>
          </p:cNvPr>
          <p:cNvCxnSpPr>
            <a:cxnSpLocks/>
          </p:cNvCxnSpPr>
          <p:nvPr/>
        </p:nvCxnSpPr>
        <p:spPr>
          <a:xfrm flipH="1">
            <a:off x="8167951" y="3344384"/>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7AD18B-F038-C358-41CB-90819DEB128E}"/>
              </a:ext>
            </a:extLst>
          </p:cNvPr>
          <p:cNvSpPr txBox="1"/>
          <p:nvPr/>
        </p:nvSpPr>
        <p:spPr>
          <a:xfrm>
            <a:off x="5599762" y="1347213"/>
            <a:ext cx="3984322" cy="307777"/>
          </a:xfrm>
          <a:prstGeom prst="rect">
            <a:avLst/>
          </a:prstGeom>
          <a:noFill/>
        </p:spPr>
        <p:txBody>
          <a:bodyPr wrap="square" rtlCol="0">
            <a:spAutoFit/>
          </a:bodyPr>
          <a:lstStyle/>
          <a:p>
            <a:r>
              <a:rPr lang="en-US" dirty="0">
                <a:solidFill>
                  <a:schemeClr val="bg2">
                    <a:lumMod val="60000"/>
                    <a:lumOff val="40000"/>
                  </a:schemeClr>
                </a:solidFill>
              </a:rPr>
              <a:t>Then click on add</a:t>
            </a:r>
          </a:p>
        </p:txBody>
      </p:sp>
      <p:cxnSp>
        <p:nvCxnSpPr>
          <p:cNvPr id="17" name="Straight Arrow Connector 16">
            <a:extLst>
              <a:ext uri="{FF2B5EF4-FFF2-40B4-BE49-F238E27FC236}">
                <a16:creationId xmlns:a16="http://schemas.microsoft.com/office/drawing/2014/main" id="{2C047DC6-7FB3-0AD6-BF46-52A5D2E6931B}"/>
              </a:ext>
            </a:extLst>
          </p:cNvPr>
          <p:cNvCxnSpPr>
            <a:cxnSpLocks/>
          </p:cNvCxnSpPr>
          <p:nvPr/>
        </p:nvCxnSpPr>
        <p:spPr>
          <a:xfrm flipH="1">
            <a:off x="7640866" y="3543132"/>
            <a:ext cx="350108" cy="372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813859-4A80-CDCA-8A87-920355609D0D}"/>
              </a:ext>
            </a:extLst>
          </p:cNvPr>
          <p:cNvSpPr txBox="1"/>
          <p:nvPr/>
        </p:nvSpPr>
        <p:spPr>
          <a:xfrm>
            <a:off x="52466" y="1056807"/>
            <a:ext cx="4249711" cy="307777"/>
          </a:xfrm>
          <a:prstGeom prst="rect">
            <a:avLst/>
          </a:prstGeom>
          <a:noFill/>
        </p:spPr>
        <p:txBody>
          <a:bodyPr wrap="square" rtlCol="0">
            <a:spAutoFit/>
          </a:bodyPr>
          <a:lstStyle/>
          <a:p>
            <a:r>
              <a:rPr lang="en-US" dirty="0">
                <a:solidFill>
                  <a:srgbClr val="5FFFD1"/>
                </a:solidFill>
              </a:rPr>
              <a:t>We will prescribe him Tr2 medicine 3 times a day   </a:t>
            </a:r>
          </a:p>
        </p:txBody>
      </p:sp>
      <p:pic>
        <p:nvPicPr>
          <p:cNvPr id="8" name="Picture 7">
            <a:extLst>
              <a:ext uri="{FF2B5EF4-FFF2-40B4-BE49-F238E27FC236}">
                <a16:creationId xmlns:a16="http://schemas.microsoft.com/office/drawing/2014/main" id="{E8C02832-4652-E1BD-E28B-EFD07EC53059}"/>
              </a:ext>
            </a:extLst>
          </p:cNvPr>
          <p:cNvPicPr>
            <a:picLocks noChangeAspect="1"/>
          </p:cNvPicPr>
          <p:nvPr/>
        </p:nvPicPr>
        <p:blipFill>
          <a:blip r:embed="rId4"/>
          <a:stretch>
            <a:fillRect/>
          </a:stretch>
        </p:blipFill>
        <p:spPr>
          <a:xfrm>
            <a:off x="-3846" y="1950719"/>
            <a:ext cx="4562576" cy="3182063"/>
          </a:xfrm>
          <a:prstGeom prst="rect">
            <a:avLst/>
          </a:prstGeom>
        </p:spPr>
      </p:pic>
    </p:spTree>
    <p:extLst>
      <p:ext uri="{BB962C8B-B14F-4D97-AF65-F5344CB8AC3E}">
        <p14:creationId xmlns:p14="http://schemas.microsoft.com/office/powerpoint/2010/main" val="17995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0" end="0"/>
                                            </p:txEl>
                                          </p:spTgt>
                                        </p:tgtEl>
                                        <p:attrNameLst>
                                          <p:attrName>style.visibility</p:attrName>
                                        </p:attrNameLst>
                                      </p:cBhvr>
                                      <p:to>
                                        <p:strVal val="visible"/>
                                      </p:to>
                                    </p:set>
                                    <p:animEffect transition="in" filter="fade">
                                      <p:cBhvr>
                                        <p:cTn id="67" dur="500"/>
                                        <p:tgtEl>
                                          <p:spTgt spid="2">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2" grpId="0"/>
      <p:bldP spid="14"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652F-A006-44EB-ADA2-41BE00F5678E}"/>
              </a:ext>
            </a:extLst>
          </p:cNvPr>
          <p:cNvSpPr>
            <a:spLocks noGrp="1"/>
          </p:cNvSpPr>
          <p:nvPr>
            <p:ph type="title"/>
          </p:nvPr>
        </p:nvSpPr>
        <p:spPr/>
        <p:txBody>
          <a:bodyPr/>
          <a:lstStyle/>
          <a:p>
            <a:endParaRPr lang="en-US" b="1" i="1" dirty="0">
              <a:effectLst>
                <a:outerShdw blurRad="38100" dist="38100" dir="2700000" algn="tl">
                  <a:srgbClr val="000000">
                    <a:alpha val="43137"/>
                  </a:srgbClr>
                </a:outerShdw>
              </a:effectLst>
            </a:endParaRPr>
          </a:p>
        </p:txBody>
      </p:sp>
      <p:sp>
        <p:nvSpPr>
          <p:cNvPr id="4" name="Rectangle: Rounded Corners 3">
            <a:hlinkClick r:id="rId2" action="ppaction://hlinksldjump"/>
            <a:extLst>
              <a:ext uri="{FF2B5EF4-FFF2-40B4-BE49-F238E27FC236}">
                <a16:creationId xmlns:a16="http://schemas.microsoft.com/office/drawing/2014/main" id="{F7D95EB3-7E41-0D22-ACD6-9B0DC093FE6C}"/>
              </a:ext>
            </a:extLst>
          </p:cNvPr>
          <p:cNvSpPr/>
          <p:nvPr/>
        </p:nvSpPr>
        <p:spPr>
          <a:xfrm>
            <a:off x="1737360" y="1635760"/>
            <a:ext cx="5557520" cy="2164080"/>
          </a:xfrm>
          <a:prstGeom prst="roundRect">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0000"/>
                </a:solidFill>
              </a:rPr>
              <a:t>First Screen</a:t>
            </a:r>
          </a:p>
        </p:txBody>
      </p:sp>
    </p:spTree>
    <p:extLst>
      <p:ext uri="{BB962C8B-B14F-4D97-AF65-F5344CB8AC3E}">
        <p14:creationId xmlns:p14="http://schemas.microsoft.com/office/powerpoint/2010/main" val="425229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7BDD-59A2-39B4-52A5-2480C2F55F8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29E88F5-F05C-3E78-6376-9B76268035F3}"/>
              </a:ext>
            </a:extLst>
          </p:cNvPr>
          <p:cNvPicPr>
            <a:picLocks noChangeAspect="1"/>
          </p:cNvPicPr>
          <p:nvPr/>
        </p:nvPicPr>
        <p:blipFill>
          <a:blip r:embed="rId2"/>
          <a:stretch>
            <a:fillRect/>
          </a:stretch>
        </p:blipFill>
        <p:spPr>
          <a:xfrm>
            <a:off x="0" y="-85240"/>
            <a:ext cx="8806721" cy="51211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fov="600000">
              <a:rot lat="19800000" lon="1200000" rev="21000000"/>
            </a:camera>
            <a:lightRig rig="threePt" dir="t"/>
          </a:scene3d>
          <a:sp3d contourW="6350" prstMaterial="matte">
            <a:bevelT w="101600" h="101600"/>
            <a:contourClr>
              <a:srgbClr val="969696"/>
            </a:contourClr>
          </a:sp3d>
        </p:spPr>
      </p:pic>
      <p:sp>
        <p:nvSpPr>
          <p:cNvPr id="6" name="Arrow: Left 5">
            <a:hlinkClick r:id="rId3" action="ppaction://hlinksldjump"/>
            <a:extLst>
              <a:ext uri="{FF2B5EF4-FFF2-40B4-BE49-F238E27FC236}">
                <a16:creationId xmlns:a16="http://schemas.microsoft.com/office/drawing/2014/main" id="{10A96487-169C-CE47-B55E-8F8A536E36D1}"/>
              </a:ext>
            </a:extLst>
          </p:cNvPr>
          <p:cNvSpPr/>
          <p:nvPr/>
        </p:nvSpPr>
        <p:spPr>
          <a:xfrm>
            <a:off x="85556" y="4550490"/>
            <a:ext cx="509666" cy="434715"/>
          </a:xfrm>
          <a:prstGeom prst="leftArrow">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n w="22225">
                <a:solidFill>
                  <a:schemeClr val="accent2"/>
                </a:solidFill>
                <a:prstDash val="solid"/>
              </a:ln>
              <a:solidFill>
                <a:sysClr val="windowText" lastClr="000000"/>
              </a:solidFill>
            </a:endParaRPr>
          </a:p>
        </p:txBody>
      </p:sp>
    </p:spTree>
    <p:extLst>
      <p:ext uri="{BB962C8B-B14F-4D97-AF65-F5344CB8AC3E}">
        <p14:creationId xmlns:p14="http://schemas.microsoft.com/office/powerpoint/2010/main" val="29323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5584-DA4D-6B3E-807C-A6FDB2316BA5}"/>
              </a:ext>
            </a:extLst>
          </p:cNvPr>
          <p:cNvSpPr>
            <a:spLocks noGrp="1"/>
          </p:cNvSpPr>
          <p:nvPr>
            <p:ph type="title"/>
          </p:nvPr>
        </p:nvSpPr>
        <p:spPr>
          <a:xfrm>
            <a:off x="720000" y="461875"/>
            <a:ext cx="7704000" cy="4447404"/>
          </a:xfrm>
        </p:spPr>
        <p:txBody>
          <a:bodyPr/>
          <a:lstStyle/>
          <a:p>
            <a:br>
              <a:rPr lang="en-US" sz="1400" b="0" i="0" dirty="0">
                <a:solidFill>
                  <a:schemeClr val="accent4"/>
                </a:solidFill>
                <a:effectLst/>
                <a:latin typeface="Söhne"/>
              </a:rPr>
            </a:br>
            <a:br>
              <a:rPr lang="en-US" sz="1400" b="0" i="0" dirty="0">
                <a:solidFill>
                  <a:schemeClr val="accent4"/>
                </a:solidFill>
                <a:effectLst/>
                <a:latin typeface="Söhne"/>
              </a:rPr>
            </a:br>
            <a:r>
              <a:rPr lang="en-US" sz="1400" b="0" i="0" dirty="0">
                <a:solidFill>
                  <a:schemeClr val="accent4"/>
                </a:solidFill>
                <a:effectLst/>
                <a:latin typeface="Söhne"/>
              </a:rPr>
              <a:t>Entities: </a:t>
            </a:r>
            <a:br>
              <a:rPr lang="en-US" sz="1400" b="0" i="0" dirty="0">
                <a:solidFill>
                  <a:schemeClr val="accent4"/>
                </a:solidFill>
                <a:effectLst/>
                <a:latin typeface="Söhne"/>
              </a:rPr>
            </a:br>
            <a:r>
              <a:rPr lang="en-US" sz="1400" b="0" i="0" dirty="0">
                <a:solidFill>
                  <a:schemeClr val="accent4"/>
                </a:solidFill>
                <a:effectLst/>
                <a:latin typeface="Söhne"/>
              </a:rPr>
              <a:t>Administrator (id, </a:t>
            </a:r>
            <a:r>
              <a:rPr lang="en-US" sz="1400" b="0" i="0" dirty="0" err="1">
                <a:solidFill>
                  <a:schemeClr val="accent4"/>
                </a:solidFill>
                <a:effectLst/>
                <a:latin typeface="Söhne"/>
              </a:rPr>
              <a:t>adminName</a:t>
            </a:r>
            <a:r>
              <a:rPr lang="en-US" sz="1400" b="0" i="0" dirty="0">
                <a:solidFill>
                  <a:schemeClr val="accent4"/>
                </a:solidFill>
                <a:effectLst/>
                <a:latin typeface="Söhne"/>
              </a:rPr>
              <a:t>, </a:t>
            </a:r>
            <a:r>
              <a:rPr lang="en-US" sz="1400" b="0" i="0" dirty="0" err="1">
                <a:solidFill>
                  <a:schemeClr val="accent4"/>
                </a:solidFill>
                <a:effectLst/>
                <a:latin typeface="Söhne"/>
              </a:rPr>
              <a:t>adminPass</a:t>
            </a:r>
            <a:r>
              <a:rPr lang="en-US" sz="1400" b="0" i="0" dirty="0">
                <a:solidFill>
                  <a:schemeClr val="accent4"/>
                </a:solidFill>
                <a:effectLst/>
                <a:latin typeface="Söhne"/>
              </a:rPr>
              <a:t>, </a:t>
            </a:r>
            <a:r>
              <a:rPr lang="en-US" sz="1400" b="0" i="0" dirty="0" err="1">
                <a:solidFill>
                  <a:schemeClr val="accent4"/>
                </a:solidFill>
                <a:effectLst/>
                <a:latin typeface="Söhne"/>
              </a:rPr>
              <a:t>adminEmail</a:t>
            </a:r>
            <a:r>
              <a:rPr lang="en-US" sz="1400" b="0" i="0" dirty="0">
                <a:solidFill>
                  <a:schemeClr val="accent4"/>
                </a:solidFill>
                <a:effectLst/>
                <a:latin typeface="Söhne"/>
              </a:rPr>
              <a:t>, </a:t>
            </a:r>
            <a:r>
              <a:rPr lang="en-US" sz="1400" b="0" i="0" dirty="0" err="1">
                <a:solidFill>
                  <a:schemeClr val="accent4"/>
                </a:solidFill>
                <a:effectLst/>
                <a:latin typeface="Söhne"/>
              </a:rPr>
              <a:t>adminPhone</a:t>
            </a:r>
            <a:r>
              <a:rPr lang="en-US" sz="1400" b="0" i="0" dirty="0">
                <a:solidFill>
                  <a:schemeClr val="accent4"/>
                </a:solidFill>
                <a:effectLst/>
                <a:latin typeface="Söhne"/>
              </a:rPr>
              <a:t>, </a:t>
            </a:r>
            <a:r>
              <a:rPr lang="en-US" sz="1400" b="0" i="0" dirty="0" err="1">
                <a:solidFill>
                  <a:schemeClr val="accent4"/>
                </a:solidFill>
                <a:effectLst/>
                <a:latin typeface="Söhne"/>
              </a:rPr>
              <a:t>adminPhoto</a:t>
            </a:r>
            <a:r>
              <a:rPr lang="en-US" sz="1400" b="0" i="0" dirty="0">
                <a:solidFill>
                  <a:schemeClr val="accent4"/>
                </a:solidFill>
                <a:effectLst/>
                <a:latin typeface="Söhne"/>
              </a:rPr>
              <a:t>) Patient (</a:t>
            </a:r>
            <a:r>
              <a:rPr lang="en-US" sz="1400" b="0" i="0" dirty="0" err="1">
                <a:solidFill>
                  <a:schemeClr val="accent4"/>
                </a:solidFill>
                <a:effectLst/>
                <a:latin typeface="Söhne"/>
              </a:rPr>
              <a:t>patientId</a:t>
            </a:r>
            <a:r>
              <a:rPr lang="en-US" sz="1400" b="0" i="0" dirty="0">
                <a:solidFill>
                  <a:schemeClr val="accent4"/>
                </a:solidFill>
                <a:effectLst/>
                <a:latin typeface="Söhne"/>
              </a:rPr>
              <a:t>, </a:t>
            </a:r>
            <a:r>
              <a:rPr lang="en-US" sz="1400" b="0" i="0" dirty="0" err="1">
                <a:solidFill>
                  <a:schemeClr val="accent4"/>
                </a:solidFill>
                <a:effectLst/>
                <a:latin typeface="Söhne"/>
              </a:rPr>
              <a:t>patientName</a:t>
            </a:r>
            <a:r>
              <a:rPr lang="en-US" sz="1400" b="0" i="0" dirty="0">
                <a:solidFill>
                  <a:schemeClr val="accent4"/>
                </a:solidFill>
                <a:effectLst/>
                <a:latin typeface="Söhne"/>
              </a:rPr>
              <a:t>, </a:t>
            </a:r>
            <a:r>
              <a:rPr lang="en-US" sz="1400" b="0" i="0" dirty="0" err="1">
                <a:solidFill>
                  <a:schemeClr val="accent4"/>
                </a:solidFill>
                <a:effectLst/>
                <a:latin typeface="Söhne"/>
              </a:rPr>
              <a:t>patientAge</a:t>
            </a:r>
            <a:r>
              <a:rPr lang="en-US" sz="1400" b="0" i="0" dirty="0">
                <a:solidFill>
                  <a:schemeClr val="accent4"/>
                </a:solidFill>
                <a:effectLst/>
                <a:latin typeface="Söhne"/>
              </a:rPr>
              <a:t>, </a:t>
            </a:r>
            <a:r>
              <a:rPr lang="en-US" sz="1400" b="0" i="0" dirty="0" err="1">
                <a:solidFill>
                  <a:schemeClr val="accent4"/>
                </a:solidFill>
                <a:effectLst/>
                <a:latin typeface="Söhne"/>
              </a:rPr>
              <a:t>patientPhone</a:t>
            </a:r>
            <a:r>
              <a:rPr lang="en-US" sz="1400" b="0" i="0" dirty="0">
                <a:solidFill>
                  <a:schemeClr val="accent4"/>
                </a:solidFill>
                <a:effectLst/>
                <a:latin typeface="Söhne"/>
              </a:rPr>
              <a:t>, </a:t>
            </a:r>
            <a:r>
              <a:rPr lang="en-US" sz="1400" b="0" i="0" dirty="0" err="1">
                <a:solidFill>
                  <a:schemeClr val="accent4"/>
                </a:solidFill>
                <a:effectLst/>
                <a:latin typeface="Söhne"/>
              </a:rPr>
              <a:t>patientEmail</a:t>
            </a:r>
            <a:r>
              <a:rPr lang="en-US" sz="1400" b="0" i="0" dirty="0">
                <a:solidFill>
                  <a:schemeClr val="accent4"/>
                </a:solidFill>
                <a:effectLst/>
                <a:latin typeface="Söhne"/>
              </a:rPr>
              <a:t>)</a:t>
            </a:r>
            <a:br>
              <a:rPr lang="en-US" sz="1400" b="0" i="0" dirty="0">
                <a:solidFill>
                  <a:schemeClr val="accent4"/>
                </a:solidFill>
                <a:effectLst/>
                <a:latin typeface="Söhne"/>
              </a:rPr>
            </a:br>
            <a:r>
              <a:rPr lang="en-US" sz="1400" b="0" i="0" dirty="0">
                <a:solidFill>
                  <a:schemeClr val="accent4"/>
                </a:solidFill>
                <a:effectLst/>
                <a:latin typeface="Söhne"/>
              </a:rPr>
              <a:t> Appointment (</a:t>
            </a:r>
            <a:r>
              <a:rPr lang="en-US" sz="1400" b="0" i="0" dirty="0" err="1">
                <a:solidFill>
                  <a:schemeClr val="accent4"/>
                </a:solidFill>
                <a:effectLst/>
                <a:latin typeface="Söhne"/>
              </a:rPr>
              <a:t>appointId</a:t>
            </a:r>
            <a:r>
              <a:rPr lang="en-US" sz="1400" b="0" i="0" dirty="0">
                <a:solidFill>
                  <a:schemeClr val="accent4"/>
                </a:solidFill>
                <a:effectLst/>
                <a:latin typeface="Söhne"/>
              </a:rPr>
              <a:t>, </a:t>
            </a:r>
            <a:r>
              <a:rPr lang="en-US" sz="1400" b="0" i="0" dirty="0" err="1">
                <a:solidFill>
                  <a:schemeClr val="accent4"/>
                </a:solidFill>
                <a:effectLst/>
                <a:latin typeface="Söhne"/>
              </a:rPr>
              <a:t>patientId</a:t>
            </a:r>
            <a:r>
              <a:rPr lang="en-US" sz="1400" b="0" i="0" dirty="0">
                <a:solidFill>
                  <a:schemeClr val="accent4"/>
                </a:solidFill>
                <a:effectLst/>
                <a:latin typeface="Söhne"/>
              </a:rPr>
              <a:t>, </a:t>
            </a:r>
            <a:r>
              <a:rPr lang="en-US" sz="1400" b="0" i="0" dirty="0" err="1">
                <a:solidFill>
                  <a:schemeClr val="accent4"/>
                </a:solidFill>
                <a:effectLst/>
                <a:latin typeface="Söhne"/>
              </a:rPr>
              <a:t>dentistId</a:t>
            </a:r>
            <a:r>
              <a:rPr lang="en-US" sz="1400" b="0" i="0" dirty="0">
                <a:solidFill>
                  <a:schemeClr val="accent4"/>
                </a:solidFill>
                <a:effectLst/>
                <a:latin typeface="Söhne"/>
              </a:rPr>
              <a:t>, </a:t>
            </a:r>
            <a:r>
              <a:rPr lang="en-US" sz="1400" b="0" i="0" dirty="0" err="1">
                <a:solidFill>
                  <a:schemeClr val="accent4"/>
                </a:solidFill>
                <a:effectLst/>
                <a:latin typeface="Söhne"/>
              </a:rPr>
              <a:t>patientName</a:t>
            </a:r>
            <a:r>
              <a:rPr lang="en-US" sz="1400" b="0" i="0" dirty="0">
                <a:solidFill>
                  <a:schemeClr val="accent4"/>
                </a:solidFill>
                <a:effectLst/>
                <a:latin typeface="Söhne"/>
              </a:rPr>
              <a:t>, </a:t>
            </a:r>
            <a:r>
              <a:rPr lang="en-US" sz="1400" b="0" i="0" dirty="0" err="1">
                <a:solidFill>
                  <a:schemeClr val="accent4"/>
                </a:solidFill>
                <a:effectLst/>
                <a:latin typeface="Söhne"/>
              </a:rPr>
              <a:t>dentistName</a:t>
            </a:r>
            <a:r>
              <a:rPr lang="en-US" sz="1400" b="0" i="0" dirty="0">
                <a:solidFill>
                  <a:schemeClr val="accent4"/>
                </a:solidFill>
                <a:effectLst/>
                <a:latin typeface="Söhne"/>
              </a:rPr>
              <a:t>, </a:t>
            </a:r>
            <a:r>
              <a:rPr lang="en-US" sz="1400" b="0" i="0" dirty="0" err="1">
                <a:solidFill>
                  <a:schemeClr val="accent4"/>
                </a:solidFill>
                <a:effectLst/>
                <a:latin typeface="Söhne"/>
              </a:rPr>
              <a:t>appointDate</a:t>
            </a:r>
            <a:r>
              <a:rPr lang="en-US" sz="1400" b="0" i="0" dirty="0">
                <a:solidFill>
                  <a:schemeClr val="accent4"/>
                </a:solidFill>
                <a:effectLst/>
                <a:latin typeface="Söhne"/>
              </a:rPr>
              <a:t>, </a:t>
            </a:r>
            <a:r>
              <a:rPr lang="en-US" sz="1400" b="0" i="0" dirty="0" err="1">
                <a:solidFill>
                  <a:schemeClr val="accent4"/>
                </a:solidFill>
                <a:effectLst/>
                <a:latin typeface="Söhne"/>
              </a:rPr>
              <a:t>appointStart</a:t>
            </a:r>
            <a:r>
              <a:rPr lang="en-US" sz="1400" b="0" i="0" dirty="0">
                <a:solidFill>
                  <a:schemeClr val="accent4"/>
                </a:solidFill>
                <a:effectLst/>
                <a:latin typeface="Söhne"/>
              </a:rPr>
              <a:t>, </a:t>
            </a:r>
            <a:r>
              <a:rPr lang="en-US" sz="1400" b="0" i="0" dirty="0" err="1">
                <a:solidFill>
                  <a:schemeClr val="accent4"/>
                </a:solidFill>
                <a:effectLst/>
                <a:latin typeface="Söhne"/>
              </a:rPr>
              <a:t>appointEnd</a:t>
            </a:r>
            <a:r>
              <a:rPr lang="en-US" sz="1400" b="0" i="0" dirty="0">
                <a:solidFill>
                  <a:schemeClr val="accent4"/>
                </a:solidFill>
                <a:effectLst/>
                <a:latin typeface="Söhne"/>
              </a:rPr>
              <a:t>, treatment)</a:t>
            </a:r>
            <a:br>
              <a:rPr lang="en-US" sz="1400" b="0" i="0" dirty="0">
                <a:solidFill>
                  <a:schemeClr val="accent4"/>
                </a:solidFill>
                <a:effectLst/>
                <a:latin typeface="Söhne"/>
              </a:rPr>
            </a:br>
            <a:r>
              <a:rPr lang="en-US" sz="1400" b="0" i="0" dirty="0">
                <a:solidFill>
                  <a:schemeClr val="accent4"/>
                </a:solidFill>
                <a:effectLst/>
                <a:latin typeface="Söhne"/>
              </a:rPr>
              <a:t> Dentist (</a:t>
            </a:r>
            <a:r>
              <a:rPr lang="en-US" sz="1400" b="0" i="0" dirty="0" err="1">
                <a:solidFill>
                  <a:schemeClr val="accent4"/>
                </a:solidFill>
                <a:effectLst/>
                <a:latin typeface="Söhne"/>
              </a:rPr>
              <a:t>dentistId</a:t>
            </a:r>
            <a:r>
              <a:rPr lang="en-US" sz="1400" b="0" i="0" dirty="0">
                <a:solidFill>
                  <a:schemeClr val="accent4"/>
                </a:solidFill>
                <a:effectLst/>
                <a:latin typeface="Söhne"/>
              </a:rPr>
              <a:t>, </a:t>
            </a:r>
            <a:r>
              <a:rPr lang="en-US" sz="1400" b="0" i="0" dirty="0" err="1">
                <a:solidFill>
                  <a:schemeClr val="accent4"/>
                </a:solidFill>
                <a:effectLst/>
                <a:latin typeface="Söhne"/>
              </a:rPr>
              <a:t>dentistName</a:t>
            </a:r>
            <a:r>
              <a:rPr lang="en-US" sz="1400" b="0" i="0" dirty="0">
                <a:solidFill>
                  <a:schemeClr val="accent4"/>
                </a:solidFill>
                <a:effectLst/>
                <a:latin typeface="Söhne"/>
              </a:rPr>
              <a:t>, </a:t>
            </a:r>
            <a:r>
              <a:rPr lang="en-US" sz="1400" b="0" i="0" dirty="0" err="1">
                <a:solidFill>
                  <a:schemeClr val="accent4"/>
                </a:solidFill>
                <a:effectLst/>
                <a:latin typeface="Söhne"/>
              </a:rPr>
              <a:t>dentistPhone</a:t>
            </a:r>
            <a:r>
              <a:rPr lang="en-US" sz="1400" b="0" i="0" dirty="0">
                <a:solidFill>
                  <a:schemeClr val="accent4"/>
                </a:solidFill>
                <a:effectLst/>
                <a:latin typeface="Söhne"/>
              </a:rPr>
              <a:t>, </a:t>
            </a:r>
            <a:r>
              <a:rPr lang="en-US" sz="1400" b="0" i="0" dirty="0" err="1">
                <a:solidFill>
                  <a:schemeClr val="accent4"/>
                </a:solidFill>
                <a:effectLst/>
                <a:latin typeface="Söhne"/>
              </a:rPr>
              <a:t>dentistEmail</a:t>
            </a:r>
            <a:r>
              <a:rPr lang="en-US" sz="1400" b="0" i="0" dirty="0">
                <a:solidFill>
                  <a:schemeClr val="accent4"/>
                </a:solidFill>
                <a:effectLst/>
                <a:latin typeface="Söhne"/>
              </a:rPr>
              <a:t>, </a:t>
            </a:r>
            <a:r>
              <a:rPr lang="en-US" sz="1400" b="0" i="0" dirty="0" err="1">
                <a:solidFill>
                  <a:schemeClr val="accent4"/>
                </a:solidFill>
                <a:effectLst/>
                <a:latin typeface="Söhne"/>
              </a:rPr>
              <a:t>dentistAge</a:t>
            </a:r>
            <a:r>
              <a:rPr lang="en-US" sz="1400" b="0" i="0" dirty="0">
                <a:solidFill>
                  <a:schemeClr val="accent4"/>
                </a:solidFill>
                <a:effectLst/>
                <a:latin typeface="Söhne"/>
              </a:rPr>
              <a:t>, </a:t>
            </a:r>
            <a:r>
              <a:rPr lang="en-US" sz="1400" b="0" i="0" dirty="0" err="1">
                <a:solidFill>
                  <a:schemeClr val="accent4"/>
                </a:solidFill>
                <a:effectLst/>
                <a:latin typeface="Söhne"/>
              </a:rPr>
              <a:t>dentistSex</a:t>
            </a:r>
            <a:r>
              <a:rPr lang="en-US" sz="1400" b="0" i="0" dirty="0">
                <a:solidFill>
                  <a:schemeClr val="accent4"/>
                </a:solidFill>
                <a:effectLst/>
                <a:latin typeface="Söhne"/>
              </a:rPr>
              <a:t>, </a:t>
            </a:r>
            <a:r>
              <a:rPr lang="en-US" sz="1400" b="0" i="0" dirty="0" err="1">
                <a:solidFill>
                  <a:schemeClr val="accent4"/>
                </a:solidFill>
                <a:effectLst/>
                <a:latin typeface="Söhne"/>
              </a:rPr>
              <a:t>dentistAddress</a:t>
            </a:r>
            <a:r>
              <a:rPr lang="en-US" sz="1400" b="0" i="0" dirty="0">
                <a:solidFill>
                  <a:schemeClr val="accent4"/>
                </a:solidFill>
                <a:effectLst/>
                <a:latin typeface="Söhne"/>
              </a:rPr>
              <a:t>, </a:t>
            </a:r>
            <a:r>
              <a:rPr lang="en-US" sz="1400" b="0" i="0" dirty="0" err="1">
                <a:solidFill>
                  <a:schemeClr val="accent4"/>
                </a:solidFill>
                <a:effectLst/>
                <a:latin typeface="Söhne"/>
              </a:rPr>
              <a:t>dentistGraduate</a:t>
            </a:r>
            <a:r>
              <a:rPr lang="en-US" sz="1400" b="0" i="0" dirty="0">
                <a:solidFill>
                  <a:schemeClr val="accent4"/>
                </a:solidFill>
                <a:effectLst/>
                <a:latin typeface="Söhne"/>
              </a:rPr>
              <a:t>, </a:t>
            </a:r>
            <a:r>
              <a:rPr lang="en-US" sz="1400" b="0" i="0" dirty="0" err="1">
                <a:solidFill>
                  <a:schemeClr val="accent4"/>
                </a:solidFill>
                <a:effectLst/>
                <a:latin typeface="Söhne"/>
              </a:rPr>
              <a:t>dentistExp</a:t>
            </a:r>
            <a:r>
              <a:rPr lang="en-US" sz="1400" b="0" i="0" dirty="0">
                <a:solidFill>
                  <a:schemeClr val="accent4"/>
                </a:solidFill>
                <a:effectLst/>
                <a:latin typeface="Söhne"/>
              </a:rPr>
              <a:t>, </a:t>
            </a:r>
            <a:r>
              <a:rPr lang="en-US" sz="1400" b="0" i="0" dirty="0" err="1">
                <a:solidFill>
                  <a:schemeClr val="accent4"/>
                </a:solidFill>
                <a:effectLst/>
                <a:latin typeface="Söhne"/>
              </a:rPr>
              <a:t>userName</a:t>
            </a:r>
            <a:r>
              <a:rPr lang="en-US" sz="1400" b="0" i="0" dirty="0">
                <a:solidFill>
                  <a:schemeClr val="accent4"/>
                </a:solidFill>
                <a:effectLst/>
                <a:latin typeface="Söhne"/>
              </a:rPr>
              <a:t>, pass) </a:t>
            </a:r>
            <a:br>
              <a:rPr lang="en-US" sz="1400" b="0" i="0" dirty="0">
                <a:solidFill>
                  <a:schemeClr val="accent4"/>
                </a:solidFill>
                <a:effectLst/>
                <a:latin typeface="Söhne"/>
              </a:rPr>
            </a:br>
            <a:r>
              <a:rPr lang="en-US" sz="1400" b="0" i="0" dirty="0">
                <a:solidFill>
                  <a:schemeClr val="accent4"/>
                </a:solidFill>
                <a:effectLst/>
                <a:latin typeface="Söhne"/>
              </a:rPr>
              <a:t>Payment (</a:t>
            </a:r>
            <a:r>
              <a:rPr lang="en-US" sz="1400" b="0" i="0" dirty="0" err="1">
                <a:solidFill>
                  <a:schemeClr val="accent4"/>
                </a:solidFill>
                <a:effectLst/>
                <a:latin typeface="Söhne"/>
              </a:rPr>
              <a:t>paymentId</a:t>
            </a:r>
            <a:r>
              <a:rPr lang="en-US" sz="1400" b="0" i="0" dirty="0">
                <a:solidFill>
                  <a:schemeClr val="accent4"/>
                </a:solidFill>
                <a:effectLst/>
                <a:latin typeface="Söhne"/>
              </a:rPr>
              <a:t>, </a:t>
            </a:r>
            <a:r>
              <a:rPr lang="en-US" sz="1400" b="0" i="0" dirty="0" err="1">
                <a:solidFill>
                  <a:schemeClr val="accent4"/>
                </a:solidFill>
                <a:effectLst/>
                <a:latin typeface="Söhne"/>
              </a:rPr>
              <a:t>patientId</a:t>
            </a:r>
            <a:r>
              <a:rPr lang="en-US" sz="1400" b="0" i="0" dirty="0">
                <a:solidFill>
                  <a:schemeClr val="accent4"/>
                </a:solidFill>
                <a:effectLst/>
                <a:latin typeface="Söhne"/>
              </a:rPr>
              <a:t>, </a:t>
            </a:r>
            <a:r>
              <a:rPr lang="en-US" sz="1400" b="0" i="0" dirty="0" err="1">
                <a:solidFill>
                  <a:schemeClr val="accent4"/>
                </a:solidFill>
                <a:effectLst/>
                <a:latin typeface="Söhne"/>
              </a:rPr>
              <a:t>PatientName</a:t>
            </a:r>
            <a:r>
              <a:rPr lang="en-US" sz="1400" b="0" i="0" dirty="0">
                <a:solidFill>
                  <a:schemeClr val="accent4"/>
                </a:solidFill>
                <a:effectLst/>
                <a:latin typeface="Söhne"/>
              </a:rPr>
              <a:t>, </a:t>
            </a:r>
            <a:r>
              <a:rPr lang="en-US" sz="1400" b="0" i="0" dirty="0" err="1">
                <a:solidFill>
                  <a:schemeClr val="accent4"/>
                </a:solidFill>
                <a:effectLst/>
                <a:latin typeface="Söhne"/>
              </a:rPr>
              <a:t>paymentMethod</a:t>
            </a:r>
            <a:r>
              <a:rPr lang="en-US" sz="1400" b="0" i="0" dirty="0">
                <a:solidFill>
                  <a:schemeClr val="accent4"/>
                </a:solidFill>
                <a:effectLst/>
                <a:latin typeface="Söhne"/>
              </a:rPr>
              <a:t>, </a:t>
            </a:r>
            <a:r>
              <a:rPr lang="en-US" sz="1400" b="0" i="0" dirty="0" err="1">
                <a:solidFill>
                  <a:schemeClr val="accent4"/>
                </a:solidFill>
                <a:effectLst/>
                <a:latin typeface="Söhne"/>
              </a:rPr>
              <a:t>paymentAmount</a:t>
            </a:r>
            <a:r>
              <a:rPr lang="en-US" sz="1400" b="0" i="0" dirty="0">
                <a:solidFill>
                  <a:schemeClr val="accent4"/>
                </a:solidFill>
                <a:effectLst/>
                <a:latin typeface="Söhne"/>
              </a:rPr>
              <a:t>, </a:t>
            </a:r>
            <a:r>
              <a:rPr lang="en-US" sz="1400" b="0" i="0" dirty="0" err="1">
                <a:solidFill>
                  <a:schemeClr val="accent4"/>
                </a:solidFill>
                <a:effectLst/>
                <a:latin typeface="Söhne"/>
              </a:rPr>
              <a:t>paymentDate</a:t>
            </a:r>
            <a:r>
              <a:rPr lang="en-US" sz="1400" b="0" i="0" dirty="0">
                <a:solidFill>
                  <a:schemeClr val="accent4"/>
                </a:solidFill>
                <a:effectLst/>
                <a:latin typeface="Söhne"/>
              </a:rPr>
              <a:t>, treatment, </a:t>
            </a:r>
            <a:r>
              <a:rPr lang="en-US" sz="1400" b="0" i="0" dirty="0" err="1">
                <a:solidFill>
                  <a:schemeClr val="accent4"/>
                </a:solidFill>
                <a:effectLst/>
                <a:latin typeface="Söhne"/>
              </a:rPr>
              <a:t>isPaid</a:t>
            </a:r>
            <a:r>
              <a:rPr lang="en-US" sz="1400" b="0" i="0" dirty="0">
                <a:solidFill>
                  <a:schemeClr val="accent4"/>
                </a:solidFill>
                <a:effectLst/>
                <a:latin typeface="Söhne"/>
              </a:rPr>
              <a:t>) Prescription (id, date, name, </a:t>
            </a:r>
            <a:r>
              <a:rPr lang="en-US" sz="1400" b="0" i="0" dirty="0" err="1">
                <a:solidFill>
                  <a:schemeClr val="accent4"/>
                </a:solidFill>
                <a:effectLst/>
                <a:latin typeface="Söhne"/>
              </a:rPr>
              <a:t>patientId</a:t>
            </a:r>
            <a:r>
              <a:rPr lang="en-US" sz="1400" b="0" i="0" dirty="0">
                <a:solidFill>
                  <a:schemeClr val="accent4"/>
                </a:solidFill>
                <a:effectLst/>
                <a:latin typeface="Söhne"/>
              </a:rPr>
              <a:t>, </a:t>
            </a:r>
            <a:r>
              <a:rPr lang="en-US" sz="1400" b="0" i="0" dirty="0" err="1">
                <a:solidFill>
                  <a:schemeClr val="accent4"/>
                </a:solidFill>
                <a:effectLst/>
                <a:latin typeface="Söhne"/>
              </a:rPr>
              <a:t>doctorId</a:t>
            </a:r>
            <a:r>
              <a:rPr lang="en-US" sz="1400" b="0" i="0" dirty="0">
                <a:solidFill>
                  <a:schemeClr val="accent4"/>
                </a:solidFill>
                <a:effectLst/>
                <a:latin typeface="Söhne"/>
              </a:rPr>
              <a:t>, </a:t>
            </a:r>
            <a:r>
              <a:rPr lang="en-US" sz="1400" b="0" i="0" dirty="0" err="1">
                <a:solidFill>
                  <a:schemeClr val="accent4"/>
                </a:solidFill>
                <a:effectLst/>
                <a:latin typeface="Söhne"/>
              </a:rPr>
              <a:t>patientName</a:t>
            </a:r>
            <a:r>
              <a:rPr lang="en-US" sz="1400" b="0" i="0" dirty="0">
                <a:solidFill>
                  <a:schemeClr val="accent4"/>
                </a:solidFill>
                <a:effectLst/>
                <a:latin typeface="Söhne"/>
              </a:rPr>
              <a:t>, </a:t>
            </a:r>
            <a:r>
              <a:rPr lang="en-US" sz="1400" b="0" i="0" dirty="0" err="1">
                <a:solidFill>
                  <a:schemeClr val="accent4"/>
                </a:solidFill>
                <a:effectLst/>
                <a:latin typeface="Söhne"/>
              </a:rPr>
              <a:t>doctorName</a:t>
            </a:r>
            <a:r>
              <a:rPr lang="en-US" sz="1400" b="0" i="0" dirty="0">
                <a:solidFill>
                  <a:schemeClr val="accent4"/>
                </a:solidFill>
                <a:effectLst/>
                <a:latin typeface="Söhne"/>
              </a:rPr>
              <a:t>) </a:t>
            </a:r>
            <a:r>
              <a:rPr lang="en-US" sz="1400" b="0" i="0" dirty="0" err="1">
                <a:solidFill>
                  <a:schemeClr val="accent4"/>
                </a:solidFill>
                <a:effectLst/>
                <a:latin typeface="Söhne"/>
              </a:rPr>
              <a:t>DoctorPatient</a:t>
            </a:r>
            <a:r>
              <a:rPr lang="en-US" sz="1400" b="0" i="0" dirty="0">
                <a:solidFill>
                  <a:schemeClr val="accent4"/>
                </a:solidFill>
                <a:effectLst/>
                <a:latin typeface="Söhne"/>
              </a:rPr>
              <a:t> (</a:t>
            </a:r>
            <a:r>
              <a:rPr lang="en-US" sz="1400" b="0" i="0" dirty="0" err="1">
                <a:solidFill>
                  <a:schemeClr val="accent4"/>
                </a:solidFill>
                <a:effectLst/>
                <a:latin typeface="Söhne"/>
              </a:rPr>
              <a:t>dentists_id</a:t>
            </a:r>
            <a:r>
              <a:rPr lang="en-US" sz="1400" b="0" i="0" dirty="0">
                <a:solidFill>
                  <a:schemeClr val="accent4"/>
                </a:solidFill>
                <a:effectLst/>
                <a:latin typeface="Söhne"/>
              </a:rPr>
              <a:t>, </a:t>
            </a:r>
            <a:r>
              <a:rPr lang="en-US" sz="1400" b="0" i="0" dirty="0" err="1">
                <a:solidFill>
                  <a:schemeClr val="accent4"/>
                </a:solidFill>
                <a:effectLst/>
                <a:latin typeface="Söhne"/>
              </a:rPr>
              <a:t>patient_id</a:t>
            </a:r>
            <a:r>
              <a:rPr lang="en-US" sz="1400" b="0" i="0" dirty="0">
                <a:solidFill>
                  <a:schemeClr val="accent4"/>
                </a:solidFill>
                <a:effectLst/>
                <a:latin typeface="Söhne"/>
              </a:rPr>
              <a:t>) </a:t>
            </a:r>
            <a:br>
              <a:rPr lang="en-US" sz="1400" b="0" i="0" dirty="0">
                <a:solidFill>
                  <a:schemeClr val="accent4"/>
                </a:solidFill>
                <a:effectLst/>
                <a:latin typeface="Söhne"/>
              </a:rPr>
            </a:br>
            <a:br>
              <a:rPr lang="en-US" sz="1400" b="0" i="0" dirty="0">
                <a:solidFill>
                  <a:schemeClr val="accent4"/>
                </a:solidFill>
                <a:effectLst/>
                <a:latin typeface="Söhne"/>
              </a:rPr>
            </a:br>
            <a:r>
              <a:rPr lang="en-US" sz="1400" b="0" i="0" dirty="0">
                <a:solidFill>
                  <a:schemeClr val="accent4"/>
                </a:solidFill>
                <a:effectLst/>
                <a:latin typeface="Söhne"/>
              </a:rPr>
              <a:t>Relationships:</a:t>
            </a:r>
            <a:br>
              <a:rPr lang="en-US" sz="1400" b="0" i="0" dirty="0">
                <a:solidFill>
                  <a:schemeClr val="accent4"/>
                </a:solidFill>
                <a:effectLst/>
                <a:latin typeface="Söhne"/>
              </a:rPr>
            </a:br>
            <a:r>
              <a:rPr lang="en-US" sz="1400" b="0" i="0" dirty="0">
                <a:solidFill>
                  <a:schemeClr val="accent4"/>
                </a:solidFill>
                <a:effectLst/>
                <a:latin typeface="Söhne"/>
              </a:rPr>
              <a:t> Patient has many Appointments (one-to-many)</a:t>
            </a:r>
            <a:br>
              <a:rPr lang="en-US" sz="1400" b="0" i="0" dirty="0">
                <a:solidFill>
                  <a:schemeClr val="accent4"/>
                </a:solidFill>
                <a:effectLst/>
                <a:latin typeface="Söhne"/>
              </a:rPr>
            </a:br>
            <a:r>
              <a:rPr lang="en-US" sz="1400" b="0" i="0" dirty="0">
                <a:solidFill>
                  <a:schemeClr val="accent4"/>
                </a:solidFill>
                <a:effectLst/>
                <a:latin typeface="Söhne"/>
              </a:rPr>
              <a:t> Dentist has many Appointments (one-to-many)</a:t>
            </a:r>
            <a:br>
              <a:rPr lang="en-US" sz="1400" b="0" i="0" dirty="0">
                <a:solidFill>
                  <a:schemeClr val="accent4"/>
                </a:solidFill>
                <a:effectLst/>
                <a:latin typeface="Söhne"/>
              </a:rPr>
            </a:br>
            <a:r>
              <a:rPr lang="en-US" sz="1400" b="0" i="0" dirty="0">
                <a:solidFill>
                  <a:schemeClr val="accent4"/>
                </a:solidFill>
                <a:effectLst/>
                <a:latin typeface="Söhne"/>
              </a:rPr>
              <a:t> Patient has many Payments (one-to-many) </a:t>
            </a:r>
            <a:br>
              <a:rPr lang="en-US" sz="1400" b="0" i="0" dirty="0">
                <a:solidFill>
                  <a:schemeClr val="accent4"/>
                </a:solidFill>
                <a:effectLst/>
                <a:latin typeface="Söhne"/>
              </a:rPr>
            </a:br>
            <a:r>
              <a:rPr lang="en-US" sz="1400" b="0" i="0" dirty="0">
                <a:solidFill>
                  <a:schemeClr val="accent4"/>
                </a:solidFill>
                <a:effectLst/>
                <a:latin typeface="Söhne"/>
              </a:rPr>
              <a:t>Dentist issues many Prescriptions (one-to-many) </a:t>
            </a:r>
            <a:br>
              <a:rPr lang="en-US" sz="1400" b="0" i="0" dirty="0">
                <a:solidFill>
                  <a:schemeClr val="accent4"/>
                </a:solidFill>
                <a:effectLst/>
                <a:latin typeface="Söhne"/>
              </a:rPr>
            </a:br>
            <a:r>
              <a:rPr lang="en-US" sz="1400" b="0" i="0" dirty="0">
                <a:solidFill>
                  <a:schemeClr val="accent4"/>
                </a:solidFill>
                <a:effectLst/>
                <a:latin typeface="Söhne"/>
              </a:rPr>
              <a:t>Patient has many Prescriptions (one-to-many)</a:t>
            </a:r>
            <a:br>
              <a:rPr lang="en-US" sz="1400" b="0" i="0" dirty="0">
                <a:solidFill>
                  <a:schemeClr val="accent4"/>
                </a:solidFill>
                <a:effectLst/>
                <a:latin typeface="Söhne"/>
              </a:rPr>
            </a:br>
            <a:r>
              <a:rPr lang="en-US" sz="1400" b="0" i="0" dirty="0">
                <a:solidFill>
                  <a:schemeClr val="accent4"/>
                </a:solidFill>
                <a:effectLst/>
                <a:latin typeface="Söhne"/>
              </a:rPr>
              <a:t> Dentist has many Patients (many-to-many, represented by the </a:t>
            </a:r>
            <a:r>
              <a:rPr lang="en-US" sz="1400" b="0" i="0" dirty="0" err="1">
                <a:solidFill>
                  <a:schemeClr val="accent4"/>
                </a:solidFill>
                <a:effectLst/>
                <a:latin typeface="Söhne"/>
              </a:rPr>
              <a:t>DoctorPatient</a:t>
            </a:r>
            <a:r>
              <a:rPr lang="en-US" sz="1400" b="0" i="0" dirty="0">
                <a:solidFill>
                  <a:schemeClr val="accent4"/>
                </a:solidFill>
                <a:effectLst/>
                <a:latin typeface="Söhne"/>
              </a:rPr>
              <a:t> table)</a:t>
            </a:r>
            <a:br>
              <a:rPr lang="en-US" sz="1400" b="0" i="0" dirty="0">
                <a:solidFill>
                  <a:schemeClr val="accent4"/>
                </a:solidFill>
                <a:effectLst/>
                <a:latin typeface="Söhne"/>
              </a:rPr>
            </a:br>
            <a:r>
              <a:rPr lang="en-US" sz="1400" b="0" i="0" dirty="0">
                <a:solidFill>
                  <a:schemeClr val="accent4"/>
                </a:solidFill>
                <a:effectLst/>
                <a:latin typeface="Söhne"/>
              </a:rPr>
              <a:t> </a:t>
            </a:r>
            <a:br>
              <a:rPr lang="en-US" sz="1400" b="0" i="0" dirty="0">
                <a:solidFill>
                  <a:schemeClr val="accent4"/>
                </a:solidFill>
                <a:effectLst/>
                <a:latin typeface="Söhne"/>
              </a:rPr>
            </a:br>
            <a:endParaRPr lang="en-US" sz="1400" dirty="0">
              <a:solidFill>
                <a:schemeClr val="accent4"/>
              </a:solidFill>
            </a:endParaRPr>
          </a:p>
        </p:txBody>
      </p:sp>
      <p:sp>
        <p:nvSpPr>
          <p:cNvPr id="3" name="Arrow: Left 2">
            <a:hlinkClick r:id="rId2" action="ppaction://hlinksldjump"/>
            <a:extLst>
              <a:ext uri="{FF2B5EF4-FFF2-40B4-BE49-F238E27FC236}">
                <a16:creationId xmlns:a16="http://schemas.microsoft.com/office/drawing/2014/main" id="{4D5D586D-EB3A-0026-3C2D-BE69292F0ACE}"/>
              </a:ext>
            </a:extLst>
          </p:cNvPr>
          <p:cNvSpPr/>
          <p:nvPr/>
        </p:nvSpPr>
        <p:spPr>
          <a:xfrm>
            <a:off x="85556" y="4550490"/>
            <a:ext cx="509666" cy="434715"/>
          </a:xfrm>
          <a:prstGeom prst="leftArrow">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n w="22225">
                <a:solidFill>
                  <a:schemeClr val="accent2"/>
                </a:solidFill>
                <a:prstDash val="solid"/>
              </a:ln>
              <a:solidFill>
                <a:sysClr val="windowText" lastClr="000000"/>
              </a:solidFill>
            </a:endParaRPr>
          </a:p>
        </p:txBody>
      </p:sp>
    </p:spTree>
    <p:extLst>
      <p:ext uri="{BB962C8B-B14F-4D97-AF65-F5344CB8AC3E}">
        <p14:creationId xmlns:p14="http://schemas.microsoft.com/office/powerpoint/2010/main" val="231304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324A-5FC6-E8FB-0EC0-69AF04746219}"/>
              </a:ext>
            </a:extLst>
          </p:cNvPr>
          <p:cNvSpPr>
            <a:spLocks noGrp="1"/>
          </p:cNvSpPr>
          <p:nvPr>
            <p:ph type="title"/>
          </p:nvPr>
        </p:nvSpPr>
        <p:spPr/>
        <p:txBody>
          <a:bodyPr/>
          <a:lstStyle/>
          <a:p>
            <a:endParaRPr lang="en-US"/>
          </a:p>
        </p:txBody>
      </p:sp>
      <p:pic>
        <p:nvPicPr>
          <p:cNvPr id="1026" name="Picture 2" descr="Open photo">
            <a:extLst>
              <a:ext uri="{FF2B5EF4-FFF2-40B4-BE49-F238E27FC236}">
                <a16:creationId xmlns:a16="http://schemas.microsoft.com/office/drawing/2014/main" id="{9D2544DE-5DBB-C78E-68CF-BF4741C8E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285875"/>
            <a:ext cx="8210550" cy="257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Left 2">
            <a:hlinkClick r:id="rId3" action="ppaction://hlinksldjump"/>
            <a:extLst>
              <a:ext uri="{FF2B5EF4-FFF2-40B4-BE49-F238E27FC236}">
                <a16:creationId xmlns:a16="http://schemas.microsoft.com/office/drawing/2014/main" id="{E80C4457-FB31-3426-8319-81924CC104D3}"/>
              </a:ext>
            </a:extLst>
          </p:cNvPr>
          <p:cNvSpPr/>
          <p:nvPr/>
        </p:nvSpPr>
        <p:spPr>
          <a:xfrm>
            <a:off x="362874" y="4325638"/>
            <a:ext cx="509666" cy="434715"/>
          </a:xfrm>
          <a:prstGeom prst="leftArrow">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n w="22225">
                <a:solidFill>
                  <a:schemeClr val="accent2"/>
                </a:solidFill>
                <a:prstDash val="solid"/>
              </a:ln>
              <a:solidFill>
                <a:sysClr val="windowText" lastClr="000000"/>
              </a:solidFill>
            </a:endParaRPr>
          </a:p>
        </p:txBody>
      </p:sp>
    </p:spTree>
    <p:extLst>
      <p:ext uri="{BB962C8B-B14F-4D97-AF65-F5344CB8AC3E}">
        <p14:creationId xmlns:p14="http://schemas.microsoft.com/office/powerpoint/2010/main" val="389166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496C-439E-776B-AE18-895BC0127678}"/>
              </a:ext>
            </a:extLst>
          </p:cNvPr>
          <p:cNvSpPr txBox="1"/>
          <p:nvPr/>
        </p:nvSpPr>
        <p:spPr>
          <a:xfrm>
            <a:off x="278969" y="333213"/>
            <a:ext cx="8167607" cy="4453079"/>
          </a:xfrm>
          <a:prstGeom prst="rect">
            <a:avLst/>
          </a:prstGeom>
          <a:noFill/>
        </p:spPr>
        <p:txBody>
          <a:bodyPr wrap="square" rtlCol="0">
            <a:spAutoFit/>
          </a:bodyPr>
          <a:lstStyle/>
          <a:p>
            <a:pPr marL="643255" marR="0" indent="-6350">
              <a:lnSpc>
                <a:spcPct val="107000"/>
              </a:lnSpc>
              <a:spcBef>
                <a:spcPts val="0"/>
              </a:spcBef>
              <a:spcAft>
                <a:spcPts val="0"/>
              </a:spcAft>
            </a:pPr>
            <a:r>
              <a:rPr lang="en-US" sz="4000" dirty="0">
                <a:solidFill>
                  <a:schemeClr val="bg1">
                    <a:lumMod val="40000"/>
                    <a:lumOff val="60000"/>
                  </a:schemeClr>
                </a:solidFill>
                <a:latin typeface="Calibri" panose="020F0502020204030204" pitchFamily="34" charset="0"/>
                <a:ea typeface="Calibri" panose="020F0502020204030204" pitchFamily="34" charset="0"/>
              </a:rPr>
              <a:t>I</a:t>
            </a:r>
            <a:r>
              <a:rPr lang="en-US" sz="4000" dirty="0">
                <a:solidFill>
                  <a:schemeClr val="bg1">
                    <a:lumMod val="40000"/>
                    <a:lumOff val="60000"/>
                  </a:schemeClr>
                </a:solidFill>
                <a:effectLst/>
                <a:latin typeface="Calibri" panose="020F0502020204030204" pitchFamily="34" charset="0"/>
                <a:ea typeface="Calibri" panose="020F0502020204030204" pitchFamily="34" charset="0"/>
              </a:rPr>
              <a:t>ntroduction</a:t>
            </a:r>
            <a:r>
              <a:rPr lang="en-US" sz="1800" b="1" kern="100" dirty="0">
                <a:solidFill>
                  <a:schemeClr val="bg1">
                    <a:lumMod val="40000"/>
                    <a:lumOff val="60000"/>
                  </a:schemeClr>
                </a:solidFill>
                <a:effectLst/>
                <a:latin typeface="Times New Roman" panose="02020603050405020304" pitchFamily="18" charset="0"/>
                <a:ea typeface="Times New Roman" panose="02020603050405020304" pitchFamily="18" charset="0"/>
              </a:rPr>
              <a:t> </a:t>
            </a:r>
            <a:r>
              <a:rPr lang="en-US" sz="2800" b="1" kern="100" dirty="0">
                <a:solidFill>
                  <a:schemeClr val="bg1">
                    <a:lumMod val="40000"/>
                    <a:lumOff val="60000"/>
                  </a:schemeClr>
                </a:solidFill>
                <a:effectLst/>
                <a:latin typeface="Times New Roman" panose="02020603050405020304" pitchFamily="18" charset="0"/>
                <a:ea typeface="Times New Roman" panose="02020603050405020304" pitchFamily="18" charset="0"/>
              </a:rPr>
              <a:t>:</a:t>
            </a:r>
          </a:p>
          <a:p>
            <a:pPr marL="643255" marR="0" indent="-6350">
              <a:lnSpc>
                <a:spcPct val="107000"/>
              </a:lnSpc>
              <a:spcBef>
                <a:spcPts val="0"/>
              </a:spcBef>
              <a:spcAft>
                <a:spcPts val="0"/>
              </a:spcAft>
            </a:pPr>
            <a:endParaRPr lang="en-US" sz="1800" b="1" kern="100" dirty="0">
              <a:solidFill>
                <a:schemeClr val="bg1">
                  <a:lumMod val="40000"/>
                  <a:lumOff val="60000"/>
                </a:schemeClr>
              </a:solidFill>
              <a:effectLst/>
              <a:latin typeface="Times New Roman" panose="02020603050405020304" pitchFamily="18" charset="0"/>
              <a:ea typeface="Times New Roman" panose="02020603050405020304" pitchFamily="18" charset="0"/>
            </a:endParaRPr>
          </a:p>
          <a:p>
            <a:pPr marL="643255" indent="-6350">
              <a:lnSpc>
                <a:spcPct val="107000"/>
              </a:lnSpc>
            </a:pPr>
            <a:r>
              <a:rPr lang="en-US" sz="1600" b="1" kern="100" dirty="0">
                <a:solidFill>
                  <a:schemeClr val="bg2">
                    <a:lumMod val="40000"/>
                    <a:lumOff val="60000"/>
                  </a:schemeClr>
                </a:solidFill>
                <a:latin typeface="Gadugi" panose="020B0502040204020203" pitchFamily="34" charset="0"/>
                <a:ea typeface="Gadugi" panose="020B0502040204020203" pitchFamily="34" charset="0"/>
              </a:rPr>
              <a:t>Dr. Yousef Najjar, </a:t>
            </a:r>
            <a:r>
              <a:rPr lang="en-US" sz="1600" b="1" kern="100" dirty="0">
                <a:solidFill>
                  <a:srgbClr val="D05F48"/>
                </a:solidFill>
                <a:latin typeface="Gadugi" panose="020B0502040204020203" pitchFamily="34" charset="0"/>
                <a:ea typeface="Gadugi" panose="020B0502040204020203" pitchFamily="34" charset="0"/>
              </a:rPr>
              <a:t>a dedicated physician from the West Bank, seeks a robust database system to streamline his clinic's operations and patient care.</a:t>
            </a:r>
          </a:p>
          <a:p>
            <a:pPr marL="643255" indent="-6350">
              <a:lnSpc>
                <a:spcPct val="107000"/>
              </a:lnSpc>
            </a:pPr>
            <a:r>
              <a:rPr lang="en-US" sz="1600" b="1" kern="100" dirty="0">
                <a:solidFill>
                  <a:srgbClr val="D05F48"/>
                </a:solidFill>
                <a:latin typeface="Gadugi" panose="020B0502040204020203" pitchFamily="34" charset="0"/>
                <a:ea typeface="Gadugi" panose="020B0502040204020203" pitchFamily="34" charset="0"/>
              </a:rPr>
              <a:t>Recognizing the importance of data security, he desires a private system that can effectively manage:</a:t>
            </a:r>
          </a:p>
          <a:p>
            <a:pPr marL="643255" indent="-6350">
              <a:lnSpc>
                <a:spcPct val="107000"/>
              </a:lnSpc>
            </a:pPr>
            <a:endParaRPr lang="en-US" sz="1600" b="1" kern="100" dirty="0">
              <a:solidFill>
                <a:srgbClr val="D05F48"/>
              </a:solidFill>
              <a:latin typeface="Gadugi" panose="020B0502040204020203" pitchFamily="34" charset="0"/>
              <a:ea typeface="Gadugi" panose="020B0502040204020203" pitchFamily="34" charset="0"/>
            </a:endParaRPr>
          </a:p>
          <a:p>
            <a:pPr marL="643255" indent="-6350">
              <a:lnSpc>
                <a:spcPct val="107000"/>
              </a:lnSpc>
            </a:pPr>
            <a:r>
              <a:rPr lang="en-US" sz="1600" b="1" kern="100" dirty="0">
                <a:solidFill>
                  <a:srgbClr val="D05F48"/>
                </a:solidFill>
                <a:latin typeface="Gadugi" panose="020B0502040204020203" pitchFamily="34" charset="0"/>
                <a:ea typeface="Gadugi" panose="020B0502040204020203" pitchFamily="34" charset="0"/>
              </a:rPr>
              <a:t>Patient information: Securely store medical records, appointment details, and contact information.</a:t>
            </a:r>
          </a:p>
          <a:p>
            <a:pPr marL="643255" indent="-6350">
              <a:lnSpc>
                <a:spcPct val="107000"/>
              </a:lnSpc>
            </a:pPr>
            <a:r>
              <a:rPr lang="en-US" sz="1600" b="1" kern="100" dirty="0">
                <a:solidFill>
                  <a:srgbClr val="D05F48"/>
                </a:solidFill>
                <a:latin typeface="Gadugi" panose="020B0502040204020203" pitchFamily="34" charset="0"/>
                <a:ea typeface="Gadugi" panose="020B0502040204020203" pitchFamily="34" charset="0"/>
              </a:rPr>
              <a:t>Staff management: Facilitate collaboration among doctors and medical personnel by tracking schedules, roles, and responsibilities.</a:t>
            </a:r>
          </a:p>
          <a:p>
            <a:pPr marL="643255" indent="-6350">
              <a:lnSpc>
                <a:spcPct val="107000"/>
              </a:lnSpc>
            </a:pPr>
            <a:r>
              <a:rPr lang="en-US" sz="1600" b="1" kern="100" dirty="0">
                <a:solidFill>
                  <a:srgbClr val="D05F48"/>
                </a:solidFill>
                <a:latin typeface="Gadugi" panose="020B0502040204020203" pitchFamily="34" charset="0"/>
                <a:ea typeface="Gadugi" panose="020B0502040204020203" pitchFamily="34" charset="0"/>
              </a:rPr>
              <a:t>Financial transactions: Efficiently manage patient payments and expenses related to clinic materials.</a:t>
            </a:r>
          </a:p>
          <a:p>
            <a:pPr marL="643255" indent="-6350">
              <a:lnSpc>
                <a:spcPct val="107000"/>
              </a:lnSpc>
            </a:pPr>
            <a:r>
              <a:rPr lang="en-US" sz="1600" b="1" kern="100" dirty="0">
                <a:solidFill>
                  <a:srgbClr val="D05F48"/>
                </a:solidFill>
                <a:latin typeface="Gadugi" panose="020B0502040204020203" pitchFamily="34" charset="0"/>
                <a:ea typeface="Gadugi" panose="020B0502040204020203" pitchFamily="34" charset="0"/>
              </a:rPr>
              <a:t>Public information: Provide transparent access to essential clinic information for patients and the community.</a:t>
            </a:r>
          </a:p>
        </p:txBody>
      </p:sp>
    </p:spTree>
    <p:extLst>
      <p:ext uri="{BB962C8B-B14F-4D97-AF65-F5344CB8AC3E}">
        <p14:creationId xmlns:p14="http://schemas.microsoft.com/office/powerpoint/2010/main" val="216833154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E496C-439E-776B-AE18-895BC0127678}"/>
              </a:ext>
            </a:extLst>
          </p:cNvPr>
          <p:cNvSpPr txBox="1"/>
          <p:nvPr/>
        </p:nvSpPr>
        <p:spPr>
          <a:xfrm>
            <a:off x="216976" y="1596675"/>
            <a:ext cx="8167607" cy="1950149"/>
          </a:xfrm>
          <a:prstGeom prst="rect">
            <a:avLst/>
          </a:prstGeom>
          <a:noFill/>
        </p:spPr>
        <p:txBody>
          <a:bodyPr wrap="square" rtlCol="0">
            <a:spAutoFit/>
          </a:bodyPr>
          <a:lstStyle/>
          <a:p>
            <a:pPr marL="643255" marR="0" indent="-6350">
              <a:lnSpc>
                <a:spcPct val="107000"/>
              </a:lnSpc>
              <a:spcBef>
                <a:spcPts val="0"/>
              </a:spcBef>
              <a:spcAft>
                <a:spcPts val="0"/>
              </a:spcAft>
            </a:pPr>
            <a:endParaRPr lang="en-US" sz="1800" b="1" kern="100" dirty="0">
              <a:solidFill>
                <a:schemeClr val="bg1">
                  <a:lumMod val="40000"/>
                  <a:lumOff val="60000"/>
                </a:schemeClr>
              </a:solidFill>
              <a:effectLst/>
              <a:latin typeface="Times New Roman" panose="02020603050405020304" pitchFamily="18" charset="0"/>
              <a:ea typeface="Times New Roman" panose="02020603050405020304" pitchFamily="18" charset="0"/>
            </a:endParaRPr>
          </a:p>
          <a:p>
            <a:pPr marL="643255" marR="0" indent="-6350">
              <a:lnSpc>
                <a:spcPct val="107000"/>
              </a:lnSpc>
              <a:spcBef>
                <a:spcPts val="0"/>
              </a:spcBef>
              <a:spcAft>
                <a:spcPts val="0"/>
              </a:spcAft>
            </a:pPr>
            <a:r>
              <a:rPr lang="en-US" sz="1600" b="1" kern="100" dirty="0">
                <a:solidFill>
                  <a:srgbClr val="FF0000"/>
                </a:solidFill>
                <a:effectLst/>
                <a:latin typeface="Gadugi" panose="020B0502040204020203" pitchFamily="34" charset="0"/>
                <a:ea typeface="Gadugi" panose="020B0502040204020203" pitchFamily="34" charset="0"/>
              </a:rPr>
              <a:t>Our team is committed to assisting </a:t>
            </a:r>
            <a:r>
              <a:rPr lang="en-US" sz="1600" b="1" kern="100" dirty="0">
                <a:solidFill>
                  <a:schemeClr val="bg2">
                    <a:lumMod val="75000"/>
                  </a:schemeClr>
                </a:solidFill>
                <a:effectLst/>
                <a:latin typeface="Gadugi" panose="020B0502040204020203" pitchFamily="34" charset="0"/>
                <a:ea typeface="Gadugi" panose="020B0502040204020203" pitchFamily="34" charset="0"/>
              </a:rPr>
              <a:t>Dr. Najjar </a:t>
            </a:r>
            <a:r>
              <a:rPr lang="en-US" sz="1600" b="1" kern="100" dirty="0">
                <a:solidFill>
                  <a:srgbClr val="FF0000"/>
                </a:solidFill>
                <a:effectLst/>
                <a:latin typeface="Gadugi" panose="020B0502040204020203" pitchFamily="34" charset="0"/>
                <a:ea typeface="Gadugi" panose="020B0502040204020203" pitchFamily="34" charset="0"/>
              </a:rPr>
              <a:t>in achieving his goals.</a:t>
            </a:r>
          </a:p>
          <a:p>
            <a:pPr marL="643255" marR="0" indent="-6350">
              <a:lnSpc>
                <a:spcPct val="107000"/>
              </a:lnSpc>
              <a:spcBef>
                <a:spcPts val="0"/>
              </a:spcBef>
              <a:spcAft>
                <a:spcPts val="0"/>
              </a:spcAft>
            </a:pPr>
            <a:r>
              <a:rPr lang="en-US" sz="1600" b="1" kern="100" dirty="0">
                <a:solidFill>
                  <a:srgbClr val="FF0000"/>
                </a:solidFill>
                <a:effectLst/>
                <a:latin typeface="Gadugi" panose="020B0502040204020203" pitchFamily="34" charset="0"/>
                <a:ea typeface="Gadugi" panose="020B0502040204020203" pitchFamily="34" charset="0"/>
              </a:rPr>
              <a:t> By constructing a customized and secure database system, we aim to improve the efficiency, accuracy, and accessibility of his clinic's data management.</a:t>
            </a:r>
          </a:p>
          <a:p>
            <a:pPr marL="643255" marR="0" indent="-6350">
              <a:lnSpc>
                <a:spcPct val="107000"/>
              </a:lnSpc>
              <a:spcBef>
                <a:spcPts val="0"/>
              </a:spcBef>
              <a:spcAft>
                <a:spcPts val="0"/>
              </a:spcAft>
            </a:pPr>
            <a:r>
              <a:rPr lang="en-US" sz="1600" b="1" kern="100" dirty="0">
                <a:solidFill>
                  <a:srgbClr val="FF0000"/>
                </a:solidFill>
                <a:effectLst/>
                <a:latin typeface="Gadugi" panose="020B0502040204020203" pitchFamily="34" charset="0"/>
                <a:ea typeface="Gadugi" panose="020B0502040204020203" pitchFamily="34" charset="0"/>
              </a:rPr>
              <a:t> This will ultimately enhance patient care and support Dr. Najjar's dedication to providing high-quality medical services in the West Bank.</a:t>
            </a:r>
          </a:p>
        </p:txBody>
      </p:sp>
    </p:spTree>
    <p:extLst>
      <p:ext uri="{BB962C8B-B14F-4D97-AF65-F5344CB8AC3E}">
        <p14:creationId xmlns:p14="http://schemas.microsoft.com/office/powerpoint/2010/main" val="741786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0"/>
          <p:cNvSpPr txBox="1">
            <a:spLocks noGrp="1"/>
          </p:cNvSpPr>
          <p:nvPr>
            <p:ph type="title"/>
          </p:nvPr>
        </p:nvSpPr>
        <p:spPr>
          <a:xfrm>
            <a:off x="621999" y="574375"/>
            <a:ext cx="7764997" cy="66805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solidFill>
                  <a:srgbClr val="FF0000"/>
                </a:solidFill>
              </a:rPr>
              <a:t>Dental Clinic Database </a:t>
            </a:r>
            <a:endParaRPr sz="4000" dirty="0">
              <a:solidFill>
                <a:srgbClr val="FF0000"/>
              </a:solidFill>
            </a:endParaRPr>
          </a:p>
        </p:txBody>
      </p:sp>
      <p:sp>
        <p:nvSpPr>
          <p:cNvPr id="918" name="Google Shape;918;p40"/>
          <p:cNvSpPr txBox="1">
            <a:spLocks noGrp="1"/>
          </p:cNvSpPr>
          <p:nvPr>
            <p:ph type="body" idx="1"/>
          </p:nvPr>
        </p:nvSpPr>
        <p:spPr>
          <a:xfrm>
            <a:off x="817900" y="1242425"/>
            <a:ext cx="7508100" cy="33267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Font typeface="Anaheim"/>
              <a:buChar char="●"/>
            </a:pPr>
            <a:endParaRPr lang="en-US" dirty="0"/>
          </a:p>
          <a:p>
            <a:pPr marL="457200" lvl="0" indent="-317500" algn="l" rtl="0">
              <a:spcBef>
                <a:spcPts val="0"/>
              </a:spcBef>
              <a:spcAft>
                <a:spcPts val="0"/>
              </a:spcAft>
              <a:buSzPts val="1400"/>
              <a:buFont typeface="Anaheim"/>
              <a:buChar char="●"/>
            </a:pPr>
            <a:endParaRPr lang="en-US" dirty="0"/>
          </a:p>
          <a:p>
            <a:pPr marL="457200" lvl="0" indent="-317500" algn="l" rtl="0">
              <a:spcBef>
                <a:spcPts val="0"/>
              </a:spcBef>
              <a:spcAft>
                <a:spcPts val="0"/>
              </a:spcAft>
              <a:buSzPts val="1400"/>
              <a:buFont typeface="Anaheim"/>
              <a:buChar char="●"/>
            </a:pPr>
            <a:endParaRPr lang="en-US" dirty="0"/>
          </a:p>
        </p:txBody>
      </p:sp>
      <p:sp>
        <p:nvSpPr>
          <p:cNvPr id="5" name="Rectangle: Rounded Corners 4">
            <a:hlinkClick r:id="" action="ppaction://noaction"/>
            <a:extLst>
              <a:ext uri="{FF2B5EF4-FFF2-40B4-BE49-F238E27FC236}">
                <a16:creationId xmlns:a16="http://schemas.microsoft.com/office/drawing/2014/main" id="{BC244FD4-E750-705F-3309-E841278AD999}"/>
              </a:ext>
            </a:extLst>
          </p:cNvPr>
          <p:cNvSpPr/>
          <p:nvPr/>
        </p:nvSpPr>
        <p:spPr>
          <a:xfrm>
            <a:off x="1425315" y="1873770"/>
            <a:ext cx="1836295" cy="152150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hlinkClick r:id="rId3" action="ppaction://hlinksldjump">
                  <a:extLst>
                    <a:ext uri="{A12FA001-AC4F-418D-AE19-62706E023703}">
                      <ahyp:hlinkClr xmlns:ahyp="http://schemas.microsoft.com/office/drawing/2018/hyperlinkcolor" val="tx"/>
                    </a:ext>
                  </a:extLst>
                </a:hlinkClick>
              </a:rPr>
              <a:t>ERD</a:t>
            </a:r>
            <a:endParaRPr lang="en-US" sz="2800" dirty="0">
              <a:solidFill>
                <a:srgbClr val="FFFF00"/>
              </a:solidFill>
            </a:endParaRPr>
          </a:p>
        </p:txBody>
      </p:sp>
      <p:sp>
        <p:nvSpPr>
          <p:cNvPr id="6" name="Rectangle: Rounded Corners 5">
            <a:extLst>
              <a:ext uri="{FF2B5EF4-FFF2-40B4-BE49-F238E27FC236}">
                <a16:creationId xmlns:a16="http://schemas.microsoft.com/office/drawing/2014/main" id="{2EA93B7A-D4C8-F909-C32B-AF9810939837}"/>
              </a:ext>
            </a:extLst>
          </p:cNvPr>
          <p:cNvSpPr/>
          <p:nvPr/>
        </p:nvSpPr>
        <p:spPr>
          <a:xfrm>
            <a:off x="3435247" y="1873770"/>
            <a:ext cx="1836295" cy="152150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hlinkClick r:id="rId4" action="ppaction://hlinksldjump">
                  <a:extLst>
                    <a:ext uri="{A12FA001-AC4F-418D-AE19-62706E023703}">
                      <ahyp:hlinkClr xmlns:ahyp="http://schemas.microsoft.com/office/drawing/2018/hyperlinkcolor" val="tx"/>
                    </a:ext>
                  </a:extLst>
                </a:hlinkClick>
              </a:rPr>
              <a:t>UI</a:t>
            </a:r>
            <a:endParaRPr lang="en-US" sz="2800" dirty="0">
              <a:solidFill>
                <a:srgbClr val="FFFF00"/>
              </a:solidFill>
            </a:endParaRPr>
          </a:p>
        </p:txBody>
      </p:sp>
      <p:sp>
        <p:nvSpPr>
          <p:cNvPr id="7" name="Rectangle: Rounded Corners 6">
            <a:extLst>
              <a:ext uri="{FF2B5EF4-FFF2-40B4-BE49-F238E27FC236}">
                <a16:creationId xmlns:a16="http://schemas.microsoft.com/office/drawing/2014/main" id="{390154E6-E6CE-53A1-2A04-6FB18DCD9B08}"/>
              </a:ext>
            </a:extLst>
          </p:cNvPr>
          <p:cNvSpPr/>
          <p:nvPr/>
        </p:nvSpPr>
        <p:spPr>
          <a:xfrm>
            <a:off x="5445179" y="1873770"/>
            <a:ext cx="1836295" cy="1521502"/>
          </a:xfrm>
          <a:prstGeom prst="roundRect">
            <a:avLst/>
          </a:prstGeom>
          <a:solidFill>
            <a:srgbClr val="04B80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hlinkClick r:id="rId5" action="ppaction://hlinksldjump">
                  <a:extLst>
                    <a:ext uri="{A12FA001-AC4F-418D-AE19-62706E023703}">
                      <ahyp:hlinkClr xmlns:ahyp="http://schemas.microsoft.com/office/drawing/2018/hyperlinkcolor" val="tx"/>
                    </a:ext>
                  </a:extLst>
                </a:hlinkClick>
              </a:rPr>
              <a:t>Table</a:t>
            </a:r>
            <a:endParaRPr lang="en-US" sz="2800" dirty="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90" name="Google Shape;1190;p43"/>
          <p:cNvGrpSpPr/>
          <p:nvPr/>
        </p:nvGrpSpPr>
        <p:grpSpPr>
          <a:xfrm>
            <a:off x="176245" y="224597"/>
            <a:ext cx="252648" cy="360273"/>
            <a:chOff x="8304647" y="3738687"/>
            <a:chExt cx="225076" cy="320956"/>
          </a:xfrm>
        </p:grpSpPr>
        <p:sp>
          <p:nvSpPr>
            <p:cNvPr id="1191" name="Google Shape;1191;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8" name="Google Shape;1238;p43"/>
          <p:cNvSpPr txBox="1"/>
          <p:nvPr/>
        </p:nvSpPr>
        <p:spPr>
          <a:xfrm>
            <a:off x="874066" y="3557233"/>
            <a:ext cx="2075700" cy="48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pic>
        <p:nvPicPr>
          <p:cNvPr id="3" name="Picture 2">
            <a:extLst>
              <a:ext uri="{FF2B5EF4-FFF2-40B4-BE49-F238E27FC236}">
                <a16:creationId xmlns:a16="http://schemas.microsoft.com/office/drawing/2014/main" id="{2D8A052F-E458-72F2-356A-EAEE8479DE75}"/>
              </a:ext>
            </a:extLst>
          </p:cNvPr>
          <p:cNvPicPr>
            <a:picLocks noChangeAspect="1"/>
          </p:cNvPicPr>
          <p:nvPr/>
        </p:nvPicPr>
        <p:blipFill>
          <a:blip r:embed="rId3"/>
          <a:stretch>
            <a:fillRect/>
          </a:stretch>
        </p:blipFill>
        <p:spPr>
          <a:xfrm>
            <a:off x="4234438" y="239136"/>
            <a:ext cx="4480669" cy="4665227"/>
          </a:xfrm>
          <a:prstGeom prst="rect">
            <a:avLst/>
          </a:prstGeom>
        </p:spPr>
      </p:pic>
      <p:sp>
        <p:nvSpPr>
          <p:cNvPr id="6" name="TextBox 5">
            <a:extLst>
              <a:ext uri="{FF2B5EF4-FFF2-40B4-BE49-F238E27FC236}">
                <a16:creationId xmlns:a16="http://schemas.microsoft.com/office/drawing/2014/main" id="{B4185524-B78E-5BFC-6FFC-958435C41D46}"/>
              </a:ext>
            </a:extLst>
          </p:cNvPr>
          <p:cNvSpPr txBox="1"/>
          <p:nvPr/>
        </p:nvSpPr>
        <p:spPr>
          <a:xfrm>
            <a:off x="142407" y="404734"/>
            <a:ext cx="3925077" cy="1015663"/>
          </a:xfrm>
          <a:prstGeom prst="rect">
            <a:avLst/>
          </a:prstGeom>
          <a:noFill/>
        </p:spPr>
        <p:txBody>
          <a:bodyPr wrap="square" rtlCol="0">
            <a:spAutoFit/>
          </a:bodyPr>
          <a:lstStyle/>
          <a:p>
            <a:pPr algn="ctr"/>
            <a:r>
              <a:rPr lang="en-US" sz="1600" dirty="0">
                <a:solidFill>
                  <a:srgbClr val="FF0000"/>
                </a:solidFill>
              </a:rPr>
              <a:t>First screen </a:t>
            </a:r>
          </a:p>
          <a:p>
            <a:pPr algn="ctr"/>
            <a:endParaRPr lang="en-US" sz="1600" dirty="0">
              <a:solidFill>
                <a:srgbClr val="FF0000"/>
              </a:solidFill>
            </a:endParaRPr>
          </a:p>
          <a:p>
            <a:r>
              <a:rPr lang="en-US" dirty="0">
                <a:solidFill>
                  <a:schemeClr val="bg2">
                    <a:lumMod val="60000"/>
                    <a:lumOff val="40000"/>
                  </a:schemeClr>
                </a:solidFill>
              </a:rPr>
              <a:t>First thing when you run the program you have to choose to log in as a Doctor or Dentist</a:t>
            </a:r>
          </a:p>
        </p:txBody>
      </p:sp>
      <p:sp>
        <p:nvSpPr>
          <p:cNvPr id="7" name="Rectangle: Rounded Corners 6">
            <a:hlinkClick r:id="rId4" action="ppaction://hlinksldjump"/>
            <a:extLst>
              <a:ext uri="{FF2B5EF4-FFF2-40B4-BE49-F238E27FC236}">
                <a16:creationId xmlns:a16="http://schemas.microsoft.com/office/drawing/2014/main" id="{143055E2-AFA0-C2EC-F5C1-61C3D8C57F69}"/>
              </a:ext>
            </a:extLst>
          </p:cNvPr>
          <p:cNvSpPr/>
          <p:nvPr/>
        </p:nvSpPr>
        <p:spPr>
          <a:xfrm>
            <a:off x="977631" y="4557090"/>
            <a:ext cx="1146747" cy="42151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Dentist</a:t>
            </a:r>
          </a:p>
        </p:txBody>
      </p:sp>
      <p:sp>
        <p:nvSpPr>
          <p:cNvPr id="8" name="Rectangle: Rounded Corners 7">
            <a:extLst>
              <a:ext uri="{FF2B5EF4-FFF2-40B4-BE49-F238E27FC236}">
                <a16:creationId xmlns:a16="http://schemas.microsoft.com/office/drawing/2014/main" id="{120A17D3-4DE0-A8EC-DCC7-2469911705BB}"/>
              </a:ext>
            </a:extLst>
          </p:cNvPr>
          <p:cNvSpPr/>
          <p:nvPr/>
        </p:nvSpPr>
        <p:spPr>
          <a:xfrm>
            <a:off x="2262303" y="4557090"/>
            <a:ext cx="1146747" cy="421516"/>
          </a:xfrm>
          <a:prstGeom prst="roundRect">
            <a:avLst/>
          </a:prstGeom>
          <a:solidFill>
            <a:srgbClr val="5FFF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hlinkClick r:id="rId5" action="ppaction://hlinksldjump"/>
              </a:rPr>
              <a:t>Doctor</a:t>
            </a:r>
            <a:endParaRPr lang="en-US" dirty="0"/>
          </a:p>
        </p:txBody>
      </p:sp>
      <p:sp>
        <p:nvSpPr>
          <p:cNvPr id="9" name="Arrow: Left 8">
            <a:hlinkClick r:id="rId6" action="ppaction://hlinksldjump"/>
            <a:extLst>
              <a:ext uri="{FF2B5EF4-FFF2-40B4-BE49-F238E27FC236}">
                <a16:creationId xmlns:a16="http://schemas.microsoft.com/office/drawing/2014/main" id="{D1EDE2E3-7DAE-00FE-DE0F-193001BAA476}"/>
              </a:ext>
            </a:extLst>
          </p:cNvPr>
          <p:cNvSpPr/>
          <p:nvPr/>
        </p:nvSpPr>
        <p:spPr>
          <a:xfrm>
            <a:off x="85556" y="4550490"/>
            <a:ext cx="509666" cy="434715"/>
          </a:xfrm>
          <a:prstGeom prst="leftArrow">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a:ln w="22225">
                <a:solidFill>
                  <a:schemeClr val="accent2"/>
                </a:solidFill>
                <a:prstDash val="solid"/>
              </a:ln>
              <a:solidFill>
                <a:sysClr val="windowText" lastClr="000000"/>
              </a:solidFill>
            </a:endParaRPr>
          </a:p>
        </p:txBody>
      </p:sp>
      <p:sp>
        <p:nvSpPr>
          <p:cNvPr id="10" name="TextBox 9">
            <a:extLst>
              <a:ext uri="{FF2B5EF4-FFF2-40B4-BE49-F238E27FC236}">
                <a16:creationId xmlns:a16="http://schemas.microsoft.com/office/drawing/2014/main" id="{0BDC30F7-C75D-23A0-029F-4593E836D4C6}"/>
              </a:ext>
            </a:extLst>
          </p:cNvPr>
          <p:cNvSpPr txBox="1"/>
          <p:nvPr/>
        </p:nvSpPr>
        <p:spPr>
          <a:xfrm>
            <a:off x="213620" y="1641423"/>
            <a:ext cx="3691318" cy="307777"/>
          </a:xfrm>
          <a:prstGeom prst="rect">
            <a:avLst/>
          </a:prstGeom>
          <a:noFill/>
        </p:spPr>
        <p:txBody>
          <a:bodyPr wrap="square" rtlCol="0">
            <a:spAutoFit/>
          </a:bodyPr>
          <a:lstStyle/>
          <a:p>
            <a:r>
              <a:rPr lang="en-US" dirty="0">
                <a:solidFill>
                  <a:srgbClr val="5FFFD1"/>
                </a:solidFill>
              </a:rPr>
              <a:t>This is the main screen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90" name="Google Shape;1190;p43"/>
          <p:cNvGrpSpPr/>
          <p:nvPr/>
        </p:nvGrpSpPr>
        <p:grpSpPr>
          <a:xfrm>
            <a:off x="176245" y="224597"/>
            <a:ext cx="252648" cy="360273"/>
            <a:chOff x="8304647" y="3738687"/>
            <a:chExt cx="225076" cy="320956"/>
          </a:xfrm>
        </p:grpSpPr>
        <p:sp>
          <p:nvSpPr>
            <p:cNvPr id="1191" name="Google Shape;1191;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38" name="Google Shape;1238;p43"/>
          <p:cNvSpPr txBox="1"/>
          <p:nvPr/>
        </p:nvSpPr>
        <p:spPr>
          <a:xfrm>
            <a:off x="874066" y="3557233"/>
            <a:ext cx="2075700" cy="48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B4185524-B78E-5BFC-6FFC-958435C41D46}"/>
              </a:ext>
            </a:extLst>
          </p:cNvPr>
          <p:cNvSpPr txBox="1"/>
          <p:nvPr/>
        </p:nvSpPr>
        <p:spPr>
          <a:xfrm>
            <a:off x="142407" y="404734"/>
            <a:ext cx="3925077" cy="1077218"/>
          </a:xfrm>
          <a:prstGeom prst="rect">
            <a:avLst/>
          </a:prstGeom>
          <a:noFill/>
        </p:spPr>
        <p:txBody>
          <a:bodyPr wrap="square" rtlCol="0">
            <a:spAutoFit/>
          </a:bodyPr>
          <a:lstStyle/>
          <a:p>
            <a:pPr algn="ctr"/>
            <a:r>
              <a:rPr lang="en-US" sz="1600" dirty="0">
                <a:solidFill>
                  <a:srgbClr val="FF0000"/>
                </a:solidFill>
              </a:rPr>
              <a:t>Log in as the Doctor</a:t>
            </a:r>
          </a:p>
          <a:p>
            <a:pPr algn="ctr"/>
            <a:endParaRPr lang="en-US" sz="1600" dirty="0">
              <a:solidFill>
                <a:srgbClr val="FF0000"/>
              </a:solidFill>
            </a:endParaRPr>
          </a:p>
          <a:p>
            <a:r>
              <a:rPr lang="en-US" sz="1600" dirty="0">
                <a:solidFill>
                  <a:schemeClr val="bg2">
                    <a:lumMod val="60000"/>
                    <a:lumOff val="40000"/>
                  </a:schemeClr>
                </a:solidFill>
              </a:rPr>
              <a:t>As the Doctor of the clinic, you have  admin permissions and a profile</a:t>
            </a:r>
          </a:p>
        </p:txBody>
      </p:sp>
      <p:sp>
        <p:nvSpPr>
          <p:cNvPr id="10" name="TextBox 9">
            <a:extLst>
              <a:ext uri="{FF2B5EF4-FFF2-40B4-BE49-F238E27FC236}">
                <a16:creationId xmlns:a16="http://schemas.microsoft.com/office/drawing/2014/main" id="{0BDC30F7-C75D-23A0-029F-4593E836D4C6}"/>
              </a:ext>
            </a:extLst>
          </p:cNvPr>
          <p:cNvSpPr txBox="1"/>
          <p:nvPr/>
        </p:nvSpPr>
        <p:spPr>
          <a:xfrm>
            <a:off x="213620" y="1641423"/>
            <a:ext cx="3691318" cy="1123384"/>
          </a:xfrm>
          <a:prstGeom prst="rect">
            <a:avLst/>
          </a:prstGeom>
          <a:noFill/>
        </p:spPr>
        <p:txBody>
          <a:bodyPr wrap="square" rtlCol="0">
            <a:spAutoFit/>
          </a:bodyPr>
          <a:lstStyle/>
          <a:p>
            <a:r>
              <a:rPr lang="en-US" dirty="0">
                <a:solidFill>
                  <a:schemeClr val="bg2">
                    <a:lumMod val="60000"/>
                    <a:lumOff val="40000"/>
                  </a:schemeClr>
                </a:solidFill>
              </a:rPr>
              <a:t>First of all, you enter your password </a:t>
            </a:r>
          </a:p>
          <a:p>
            <a:r>
              <a:rPr lang="en-US" sz="1100" dirty="0">
                <a:solidFill>
                  <a:schemeClr val="accent6">
                    <a:lumMod val="75000"/>
                  </a:schemeClr>
                </a:solidFill>
              </a:rPr>
              <a:t>Hint</a:t>
            </a:r>
            <a:r>
              <a:rPr lang="en-US" sz="1100" dirty="0">
                <a:solidFill>
                  <a:schemeClr val="bg2">
                    <a:lumMod val="60000"/>
                    <a:lumOff val="40000"/>
                  </a:schemeClr>
                </a:solidFill>
              </a:rPr>
              <a:t> its ‘100’ </a:t>
            </a:r>
          </a:p>
          <a:p>
            <a:r>
              <a:rPr lang="en-US" dirty="0">
                <a:solidFill>
                  <a:schemeClr val="bg2">
                    <a:lumMod val="60000"/>
                    <a:lumOff val="40000"/>
                  </a:schemeClr>
                </a:solidFill>
              </a:rPr>
              <a:t>And if you forgot your password you can get it back with your email from the choice under ‘</a:t>
            </a:r>
            <a:r>
              <a:rPr lang="en-US" dirty="0">
                <a:solidFill>
                  <a:schemeClr val="accent6">
                    <a:lumMod val="75000"/>
                  </a:schemeClr>
                </a:solidFill>
              </a:rPr>
              <a:t>Forget password?’</a:t>
            </a:r>
          </a:p>
        </p:txBody>
      </p:sp>
      <p:pic>
        <p:nvPicPr>
          <p:cNvPr id="4" name="Picture 3">
            <a:extLst>
              <a:ext uri="{FF2B5EF4-FFF2-40B4-BE49-F238E27FC236}">
                <a16:creationId xmlns:a16="http://schemas.microsoft.com/office/drawing/2014/main" id="{3FBCDE8C-649B-0B46-34C3-EFDDE71E55D8}"/>
              </a:ext>
            </a:extLst>
          </p:cNvPr>
          <p:cNvPicPr>
            <a:picLocks noChangeAspect="1"/>
          </p:cNvPicPr>
          <p:nvPr/>
        </p:nvPicPr>
        <p:blipFill>
          <a:blip r:embed="rId3"/>
          <a:stretch>
            <a:fillRect/>
          </a:stretch>
        </p:blipFill>
        <p:spPr>
          <a:xfrm>
            <a:off x="4702019" y="272949"/>
            <a:ext cx="4289589" cy="4480782"/>
          </a:xfrm>
          <a:prstGeom prst="rect">
            <a:avLst/>
          </a:prstGeom>
        </p:spPr>
      </p:pic>
      <p:pic>
        <p:nvPicPr>
          <p:cNvPr id="11" name="Picture 10">
            <a:extLst>
              <a:ext uri="{FF2B5EF4-FFF2-40B4-BE49-F238E27FC236}">
                <a16:creationId xmlns:a16="http://schemas.microsoft.com/office/drawing/2014/main" id="{96526424-4E29-9963-CB68-286025B71087}"/>
              </a:ext>
            </a:extLst>
          </p:cNvPr>
          <p:cNvPicPr>
            <a:picLocks noChangeAspect="1"/>
          </p:cNvPicPr>
          <p:nvPr/>
        </p:nvPicPr>
        <p:blipFill>
          <a:blip r:embed="rId4"/>
          <a:stretch>
            <a:fillRect/>
          </a:stretch>
        </p:blipFill>
        <p:spPr>
          <a:xfrm>
            <a:off x="2272806" y="2597147"/>
            <a:ext cx="2277393" cy="2408571"/>
          </a:xfrm>
          <a:prstGeom prst="rect">
            <a:avLst/>
          </a:prstGeom>
        </p:spPr>
      </p:pic>
      <p:sp>
        <p:nvSpPr>
          <p:cNvPr id="12" name="TextBox 11">
            <a:extLst>
              <a:ext uri="{FF2B5EF4-FFF2-40B4-BE49-F238E27FC236}">
                <a16:creationId xmlns:a16="http://schemas.microsoft.com/office/drawing/2014/main" id="{A815BEAD-1C71-5B84-863C-F82C2EE75135}"/>
              </a:ext>
            </a:extLst>
          </p:cNvPr>
          <p:cNvSpPr txBox="1"/>
          <p:nvPr/>
        </p:nvSpPr>
        <p:spPr>
          <a:xfrm>
            <a:off x="261938" y="3013023"/>
            <a:ext cx="1859048" cy="954107"/>
          </a:xfrm>
          <a:prstGeom prst="rect">
            <a:avLst/>
          </a:prstGeom>
          <a:noFill/>
        </p:spPr>
        <p:txBody>
          <a:bodyPr wrap="square" rtlCol="0">
            <a:spAutoFit/>
          </a:bodyPr>
          <a:lstStyle/>
          <a:p>
            <a:r>
              <a:rPr lang="en-US" dirty="0">
                <a:solidFill>
                  <a:schemeClr val="accent4">
                    <a:lumMod val="60000"/>
                    <a:lumOff val="40000"/>
                  </a:schemeClr>
                </a:solidFill>
              </a:rPr>
              <a:t>And of course, the back button takes you back to the first screen </a:t>
            </a:r>
          </a:p>
        </p:txBody>
      </p:sp>
      <p:sp>
        <p:nvSpPr>
          <p:cNvPr id="13" name="Arrow: Left 12">
            <a:hlinkClick r:id="rId5" action="ppaction://hlinksldjump"/>
            <a:extLst>
              <a:ext uri="{FF2B5EF4-FFF2-40B4-BE49-F238E27FC236}">
                <a16:creationId xmlns:a16="http://schemas.microsoft.com/office/drawing/2014/main" id="{A781F7BE-01E9-D489-D7A4-0CC18CE30CE6}"/>
              </a:ext>
            </a:extLst>
          </p:cNvPr>
          <p:cNvSpPr/>
          <p:nvPr/>
        </p:nvSpPr>
        <p:spPr>
          <a:xfrm>
            <a:off x="228955" y="4567463"/>
            <a:ext cx="599607" cy="389744"/>
          </a:xfrm>
          <a:prstGeom prst="leftArrow">
            <a:avLst/>
          </a:prstGeom>
          <a:solidFill>
            <a:srgbClr val="5FFFD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48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8" name="Picture 7">
            <a:extLst>
              <a:ext uri="{FF2B5EF4-FFF2-40B4-BE49-F238E27FC236}">
                <a16:creationId xmlns:a16="http://schemas.microsoft.com/office/drawing/2014/main" id="{7C0E0485-023A-3E9F-6F04-363AD297EE4C}"/>
              </a:ext>
            </a:extLst>
          </p:cNvPr>
          <p:cNvPicPr>
            <a:picLocks noChangeAspect="1"/>
          </p:cNvPicPr>
          <p:nvPr/>
        </p:nvPicPr>
        <p:blipFill>
          <a:blip r:embed="rId3"/>
          <a:stretch>
            <a:fillRect/>
          </a:stretch>
        </p:blipFill>
        <p:spPr>
          <a:xfrm>
            <a:off x="254832" y="936885"/>
            <a:ext cx="4631962" cy="3102964"/>
          </a:xfrm>
          <a:prstGeom prst="rect">
            <a:avLst/>
          </a:prstGeom>
        </p:spPr>
      </p:pic>
      <p:sp>
        <p:nvSpPr>
          <p:cNvPr id="4" name="TextBox 3">
            <a:extLst>
              <a:ext uri="{FF2B5EF4-FFF2-40B4-BE49-F238E27FC236}">
                <a16:creationId xmlns:a16="http://schemas.microsoft.com/office/drawing/2014/main" id="{B0BC37CA-382F-950A-EF9C-D345A6B9584D}"/>
              </a:ext>
            </a:extLst>
          </p:cNvPr>
          <p:cNvSpPr txBox="1"/>
          <p:nvPr/>
        </p:nvSpPr>
        <p:spPr>
          <a:xfrm>
            <a:off x="314793" y="262327"/>
            <a:ext cx="4009869" cy="523220"/>
          </a:xfrm>
          <a:prstGeom prst="rect">
            <a:avLst/>
          </a:prstGeom>
          <a:noFill/>
        </p:spPr>
        <p:txBody>
          <a:bodyPr wrap="square" rtlCol="0">
            <a:spAutoFit/>
          </a:bodyPr>
          <a:lstStyle/>
          <a:p>
            <a:r>
              <a:rPr lang="en-US" b="1" dirty="0">
                <a:solidFill>
                  <a:schemeClr val="accent4">
                    <a:lumMod val="60000"/>
                    <a:lumOff val="40000"/>
                  </a:schemeClr>
                </a:solidFill>
              </a:rPr>
              <a:t>This is the main page when login to the Doctor account</a:t>
            </a:r>
          </a:p>
        </p:txBody>
      </p:sp>
      <p:sp>
        <p:nvSpPr>
          <p:cNvPr id="9" name="TextBox 8">
            <a:extLst>
              <a:ext uri="{FF2B5EF4-FFF2-40B4-BE49-F238E27FC236}">
                <a16:creationId xmlns:a16="http://schemas.microsoft.com/office/drawing/2014/main" id="{2FA200F1-C9B9-3BAC-1464-2D3786C3B657}"/>
              </a:ext>
            </a:extLst>
          </p:cNvPr>
          <p:cNvSpPr txBox="1"/>
          <p:nvPr/>
        </p:nvSpPr>
        <p:spPr>
          <a:xfrm>
            <a:off x="4988929" y="534569"/>
            <a:ext cx="4322090" cy="1384995"/>
          </a:xfrm>
          <a:prstGeom prst="rect">
            <a:avLst/>
          </a:prstGeom>
          <a:noFill/>
        </p:spPr>
        <p:txBody>
          <a:bodyPr wrap="square" rtlCol="0">
            <a:spAutoFit/>
          </a:bodyPr>
          <a:lstStyle/>
          <a:p>
            <a:r>
              <a:rPr lang="en-US" b="1" dirty="0">
                <a:solidFill>
                  <a:schemeClr val="bg2">
                    <a:lumMod val="60000"/>
                    <a:lumOff val="40000"/>
                  </a:schemeClr>
                </a:solidFill>
              </a:rPr>
              <a:t>                and get access to </a:t>
            </a:r>
          </a:p>
          <a:p>
            <a:pPr marL="342900" indent="-342900">
              <a:buFont typeface="Arial" panose="020B0604020202020204" pitchFamily="34" charset="0"/>
              <a:buChar char="•"/>
            </a:pPr>
            <a:endParaRPr lang="en-US" b="1" dirty="0">
              <a:solidFill>
                <a:schemeClr val="bg2">
                  <a:lumMod val="60000"/>
                  <a:lumOff val="40000"/>
                </a:schemeClr>
              </a:solidFill>
            </a:endParaRPr>
          </a:p>
          <a:p>
            <a:pPr marL="342900" indent="-342900">
              <a:buFont typeface="Arial" panose="020B0604020202020204" pitchFamily="34" charset="0"/>
              <a:buChar char="•"/>
            </a:pPr>
            <a:r>
              <a:rPr lang="en-US" b="1" dirty="0">
                <a:solidFill>
                  <a:schemeClr val="accent6">
                    <a:lumMod val="85000"/>
                  </a:schemeClr>
                </a:solidFill>
              </a:rPr>
              <a:t>Patient Management </a:t>
            </a:r>
          </a:p>
          <a:p>
            <a:pPr marL="342900" indent="-342900">
              <a:buFont typeface="Arial" panose="020B0604020202020204" pitchFamily="34" charset="0"/>
              <a:buChar char="•"/>
            </a:pPr>
            <a:r>
              <a:rPr lang="en-US" b="1" dirty="0">
                <a:solidFill>
                  <a:schemeClr val="accent6">
                    <a:lumMod val="85000"/>
                  </a:schemeClr>
                </a:solidFill>
              </a:rPr>
              <a:t>Dentist Management</a:t>
            </a:r>
          </a:p>
          <a:p>
            <a:pPr marL="342900" indent="-342900">
              <a:buFont typeface="Arial" panose="020B0604020202020204" pitchFamily="34" charset="0"/>
              <a:buChar char="•"/>
            </a:pPr>
            <a:r>
              <a:rPr lang="en-US" b="1" dirty="0">
                <a:solidFill>
                  <a:schemeClr val="accent6">
                    <a:lumMod val="85000"/>
                  </a:schemeClr>
                </a:solidFill>
              </a:rPr>
              <a:t>Payment Management </a:t>
            </a:r>
          </a:p>
          <a:p>
            <a:endParaRPr lang="en-US" dirty="0"/>
          </a:p>
        </p:txBody>
      </p:sp>
      <p:sp>
        <p:nvSpPr>
          <p:cNvPr id="10" name="Arrow: Right 9">
            <a:extLst>
              <a:ext uri="{FF2B5EF4-FFF2-40B4-BE49-F238E27FC236}">
                <a16:creationId xmlns:a16="http://schemas.microsoft.com/office/drawing/2014/main" id="{02311B1A-160E-F509-8684-18A028ED073E}"/>
              </a:ext>
            </a:extLst>
          </p:cNvPr>
          <p:cNvSpPr/>
          <p:nvPr/>
        </p:nvSpPr>
        <p:spPr>
          <a:xfrm>
            <a:off x="7929797" y="2256020"/>
            <a:ext cx="539646" cy="23234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3C63985-D2EF-E8DF-5B78-BCAA39C583E4}"/>
              </a:ext>
            </a:extLst>
          </p:cNvPr>
          <p:cNvPicPr>
            <a:picLocks noChangeAspect="1"/>
          </p:cNvPicPr>
          <p:nvPr/>
        </p:nvPicPr>
        <p:blipFill>
          <a:blip r:embed="rId4"/>
          <a:stretch>
            <a:fillRect/>
          </a:stretch>
        </p:blipFill>
        <p:spPr>
          <a:xfrm>
            <a:off x="5233694" y="2740826"/>
            <a:ext cx="2011672" cy="2295369"/>
          </a:xfrm>
          <a:prstGeom prst="rect">
            <a:avLst/>
          </a:prstGeom>
        </p:spPr>
      </p:pic>
      <p:sp>
        <p:nvSpPr>
          <p:cNvPr id="14" name="TextBox 13">
            <a:extLst>
              <a:ext uri="{FF2B5EF4-FFF2-40B4-BE49-F238E27FC236}">
                <a16:creationId xmlns:a16="http://schemas.microsoft.com/office/drawing/2014/main" id="{3E61B79F-9DF5-DE1B-196E-6AC2E89A7D01}"/>
              </a:ext>
            </a:extLst>
          </p:cNvPr>
          <p:cNvSpPr txBox="1"/>
          <p:nvPr/>
        </p:nvSpPr>
        <p:spPr>
          <a:xfrm>
            <a:off x="5233694" y="2223250"/>
            <a:ext cx="4572000" cy="307777"/>
          </a:xfrm>
          <a:prstGeom prst="rect">
            <a:avLst/>
          </a:prstGeom>
          <a:noFill/>
        </p:spPr>
        <p:txBody>
          <a:bodyPr wrap="square">
            <a:spAutoFit/>
          </a:bodyPr>
          <a:lstStyle/>
          <a:p>
            <a:r>
              <a:rPr lang="en-US" sz="1400" b="1" dirty="0">
                <a:solidFill>
                  <a:srgbClr val="FF0000"/>
                </a:solidFill>
              </a:rPr>
              <a:t>Lets see them one by one </a:t>
            </a:r>
          </a:p>
        </p:txBody>
      </p:sp>
      <p:sp>
        <p:nvSpPr>
          <p:cNvPr id="16" name="TextBox 15">
            <a:extLst>
              <a:ext uri="{FF2B5EF4-FFF2-40B4-BE49-F238E27FC236}">
                <a16:creationId xmlns:a16="http://schemas.microsoft.com/office/drawing/2014/main" id="{E80EC235-5671-630C-E566-B1C98DE6088C}"/>
              </a:ext>
            </a:extLst>
          </p:cNvPr>
          <p:cNvSpPr txBox="1"/>
          <p:nvPr/>
        </p:nvSpPr>
        <p:spPr>
          <a:xfrm>
            <a:off x="4736670" y="308766"/>
            <a:ext cx="4322090" cy="523220"/>
          </a:xfrm>
          <a:prstGeom prst="rect">
            <a:avLst/>
          </a:prstGeom>
          <a:noFill/>
        </p:spPr>
        <p:txBody>
          <a:bodyPr wrap="square">
            <a:spAutoFit/>
          </a:bodyPr>
          <a:lstStyle/>
          <a:p>
            <a:r>
              <a:rPr lang="en-US" b="1" dirty="0">
                <a:solidFill>
                  <a:schemeClr val="bg2">
                    <a:lumMod val="60000"/>
                    <a:lumOff val="40000"/>
                  </a:schemeClr>
                </a:solidFill>
              </a:rPr>
              <a:t>From this page, you can change your information        </a:t>
            </a:r>
            <a:endParaRPr lang="en-US" dirty="0"/>
          </a:p>
        </p:txBody>
      </p:sp>
    </p:spTree>
    <p:extLst>
      <p:ext uri="{BB962C8B-B14F-4D97-AF65-F5344CB8AC3E}">
        <p14:creationId xmlns:p14="http://schemas.microsoft.com/office/powerpoint/2010/main" val="20776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4" name="Picture 13">
            <a:extLst>
              <a:ext uri="{FF2B5EF4-FFF2-40B4-BE49-F238E27FC236}">
                <a16:creationId xmlns:a16="http://schemas.microsoft.com/office/drawing/2014/main" id="{7F2A7CC2-9547-E1CB-3ECE-970B2DD5A037}"/>
              </a:ext>
            </a:extLst>
          </p:cNvPr>
          <p:cNvPicPr>
            <a:picLocks noChangeAspect="1"/>
          </p:cNvPicPr>
          <p:nvPr/>
        </p:nvPicPr>
        <p:blipFill>
          <a:blip r:embed="rId3"/>
          <a:stretch>
            <a:fillRect/>
          </a:stretch>
        </p:blipFill>
        <p:spPr>
          <a:xfrm>
            <a:off x="131735" y="549903"/>
            <a:ext cx="4205992" cy="2952427"/>
          </a:xfrm>
          <a:prstGeom prst="rect">
            <a:avLst/>
          </a:prstGeom>
        </p:spPr>
      </p:pic>
      <p:sp>
        <p:nvSpPr>
          <p:cNvPr id="15" name="TextBox 14">
            <a:extLst>
              <a:ext uri="{FF2B5EF4-FFF2-40B4-BE49-F238E27FC236}">
                <a16:creationId xmlns:a16="http://schemas.microsoft.com/office/drawing/2014/main" id="{EF2037E5-72B1-D6D6-EE49-3CB4750CCE6E}"/>
              </a:ext>
            </a:extLst>
          </p:cNvPr>
          <p:cNvSpPr txBox="1"/>
          <p:nvPr/>
        </p:nvSpPr>
        <p:spPr>
          <a:xfrm>
            <a:off x="201477" y="90285"/>
            <a:ext cx="3525864" cy="369332"/>
          </a:xfrm>
          <a:prstGeom prst="rect">
            <a:avLst/>
          </a:prstGeom>
          <a:noFill/>
        </p:spPr>
        <p:txBody>
          <a:bodyPr wrap="square" rtlCol="0">
            <a:spAutoFit/>
          </a:bodyPr>
          <a:lstStyle/>
          <a:p>
            <a:pPr algn="ctr"/>
            <a:r>
              <a:rPr lang="en-US" sz="1800" dirty="0">
                <a:solidFill>
                  <a:srgbClr val="FF0000"/>
                </a:solidFill>
              </a:rPr>
              <a:t>Patient Management</a:t>
            </a:r>
          </a:p>
        </p:txBody>
      </p:sp>
      <p:sp>
        <p:nvSpPr>
          <p:cNvPr id="16" name="TextBox 15">
            <a:extLst>
              <a:ext uri="{FF2B5EF4-FFF2-40B4-BE49-F238E27FC236}">
                <a16:creationId xmlns:a16="http://schemas.microsoft.com/office/drawing/2014/main" id="{75C6A5FD-2468-371D-7BC6-15ED97F59A38}"/>
              </a:ext>
            </a:extLst>
          </p:cNvPr>
          <p:cNvSpPr txBox="1"/>
          <p:nvPr/>
        </p:nvSpPr>
        <p:spPr>
          <a:xfrm>
            <a:off x="4572000" y="348712"/>
            <a:ext cx="4362773" cy="1169551"/>
          </a:xfrm>
          <a:prstGeom prst="rect">
            <a:avLst/>
          </a:prstGeom>
          <a:noFill/>
        </p:spPr>
        <p:txBody>
          <a:bodyPr wrap="square" rtlCol="0">
            <a:spAutoFit/>
          </a:bodyPr>
          <a:lstStyle/>
          <a:p>
            <a:r>
              <a:rPr lang="en-US" dirty="0">
                <a:solidFill>
                  <a:schemeClr val="bg2">
                    <a:lumMod val="60000"/>
                    <a:lumOff val="40000"/>
                  </a:schemeClr>
                </a:solidFill>
              </a:rPr>
              <a:t>From here you can enter a new patient into the database and schedule a new appointment  for him or delete or update the appointment </a:t>
            </a:r>
          </a:p>
          <a:p>
            <a:r>
              <a:rPr lang="en-US" dirty="0">
                <a:solidFill>
                  <a:schemeClr val="bg2">
                    <a:lumMod val="60000"/>
                    <a:lumOff val="40000"/>
                  </a:schemeClr>
                </a:solidFill>
              </a:rPr>
              <a:t>Or you can change the patient’s information or delete his information from the database</a:t>
            </a:r>
          </a:p>
        </p:txBody>
      </p:sp>
      <p:pic>
        <p:nvPicPr>
          <p:cNvPr id="23" name="Picture 22">
            <a:extLst>
              <a:ext uri="{FF2B5EF4-FFF2-40B4-BE49-F238E27FC236}">
                <a16:creationId xmlns:a16="http://schemas.microsoft.com/office/drawing/2014/main" id="{FAF6DD6A-957F-746D-B078-E60977DC5C7E}"/>
              </a:ext>
            </a:extLst>
          </p:cNvPr>
          <p:cNvPicPr>
            <a:picLocks noChangeAspect="1"/>
          </p:cNvPicPr>
          <p:nvPr/>
        </p:nvPicPr>
        <p:blipFill>
          <a:blip r:embed="rId4"/>
          <a:stretch>
            <a:fillRect/>
          </a:stretch>
        </p:blipFill>
        <p:spPr>
          <a:xfrm>
            <a:off x="4916836" y="1663672"/>
            <a:ext cx="3688597" cy="3131116"/>
          </a:xfrm>
          <a:prstGeom prst="rect">
            <a:avLst/>
          </a:prstGeom>
        </p:spPr>
      </p:pic>
      <p:sp>
        <p:nvSpPr>
          <p:cNvPr id="24" name="TextBox 23">
            <a:extLst>
              <a:ext uri="{FF2B5EF4-FFF2-40B4-BE49-F238E27FC236}">
                <a16:creationId xmlns:a16="http://schemas.microsoft.com/office/drawing/2014/main" id="{E025740A-6EC1-90D5-B290-D07EF6920FF8}"/>
              </a:ext>
            </a:extLst>
          </p:cNvPr>
          <p:cNvSpPr txBox="1"/>
          <p:nvPr/>
        </p:nvSpPr>
        <p:spPr>
          <a:xfrm>
            <a:off x="0" y="3682902"/>
            <a:ext cx="4300780" cy="646331"/>
          </a:xfrm>
          <a:prstGeom prst="rect">
            <a:avLst/>
          </a:prstGeom>
          <a:noFill/>
        </p:spPr>
        <p:txBody>
          <a:bodyPr wrap="square" rtlCol="0">
            <a:spAutoFit/>
          </a:bodyPr>
          <a:lstStyle/>
          <a:p>
            <a:r>
              <a:rPr lang="en-US" sz="1200" dirty="0">
                <a:solidFill>
                  <a:schemeClr val="bg2">
                    <a:lumMod val="60000"/>
                    <a:lumOff val="40000"/>
                  </a:schemeClr>
                </a:solidFill>
              </a:rPr>
              <a:t>Fast lookup for the patients with search by name text Field, write the name of the patient or part of it and the table will filter patients by their names </a:t>
            </a:r>
          </a:p>
        </p:txBody>
      </p:sp>
      <p:pic>
        <p:nvPicPr>
          <p:cNvPr id="26" name="Picture 25">
            <a:extLst>
              <a:ext uri="{FF2B5EF4-FFF2-40B4-BE49-F238E27FC236}">
                <a16:creationId xmlns:a16="http://schemas.microsoft.com/office/drawing/2014/main" id="{C38720E2-AB09-117F-A770-EFD1A9EE06CB}"/>
              </a:ext>
            </a:extLst>
          </p:cNvPr>
          <p:cNvPicPr>
            <a:picLocks noChangeAspect="1"/>
          </p:cNvPicPr>
          <p:nvPr/>
        </p:nvPicPr>
        <p:blipFill>
          <a:blip r:embed="rId5"/>
          <a:stretch>
            <a:fillRect/>
          </a:stretch>
        </p:blipFill>
        <p:spPr>
          <a:xfrm>
            <a:off x="431900" y="4341273"/>
            <a:ext cx="3436979" cy="618842"/>
          </a:xfrm>
          <a:prstGeom prst="rect">
            <a:avLst/>
          </a:prstGeom>
        </p:spPr>
      </p:pic>
      <p:cxnSp>
        <p:nvCxnSpPr>
          <p:cNvPr id="28" name="Straight Arrow Connector 27">
            <a:extLst>
              <a:ext uri="{FF2B5EF4-FFF2-40B4-BE49-F238E27FC236}">
                <a16:creationId xmlns:a16="http://schemas.microsoft.com/office/drawing/2014/main" id="{397B31C8-EA8A-E359-6F7A-469500CDDB54}"/>
              </a:ext>
            </a:extLst>
          </p:cNvPr>
          <p:cNvCxnSpPr>
            <a:cxnSpLocks/>
          </p:cNvCxnSpPr>
          <p:nvPr/>
        </p:nvCxnSpPr>
        <p:spPr>
          <a:xfrm flipH="1">
            <a:off x="718618" y="1059238"/>
            <a:ext cx="544493" cy="6044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8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theme/theme1.xml><?xml version="1.0" encoding="utf-8"?>
<a:theme xmlns:a="http://schemas.openxmlformats.org/drawingml/2006/main" name="Computer Science Proposal Infographics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uter Science Proposal Infographics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1238</Words>
  <Application>Microsoft Office PowerPoint</Application>
  <PresentationFormat>On-screen Show (16:9)</PresentationFormat>
  <Paragraphs>109</Paragraphs>
  <Slides>25</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Times New Roman</vt:lpstr>
      <vt:lpstr>Arial</vt:lpstr>
      <vt:lpstr>Anaheim</vt:lpstr>
      <vt:lpstr>Gadugi</vt:lpstr>
      <vt:lpstr>Calibri</vt:lpstr>
      <vt:lpstr>Söhne</vt:lpstr>
      <vt:lpstr>Roboto</vt:lpstr>
      <vt:lpstr>Bebas Neue</vt:lpstr>
      <vt:lpstr>Nunito</vt:lpstr>
      <vt:lpstr>Computer Science Proposal Infographics by Slidesgo</vt:lpstr>
      <vt:lpstr>Computer Science Proposal Infographics by Slidesgo</vt:lpstr>
      <vt:lpstr>Data Base project comp 333</vt:lpstr>
      <vt:lpstr>PowerPoint Presentation</vt:lpstr>
      <vt:lpstr>PowerPoint Presentation</vt:lpstr>
      <vt:lpstr>PowerPoint Presentation</vt:lpstr>
      <vt:lpstr>Dental Clinic Database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we go back to the first screen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Entities:  Administrator (id, adminName, adminPass, adminEmail, adminPhone, adminPhoto) Patient (patientId, patientName, patientAge, patientPhone, patientEmail)  Appointment (appointId, patientId, dentistId, patientName, dentistName, appointDate, appointStart, appointEnd, treatment)  Dentist (dentistId, dentistName, dentistPhone, dentistEmail, dentistAge, dentistSex, dentistAddress, dentistGraduate, dentistExp, userName, pass)  Payment (paymentId, patientId, PatientName, paymentMethod, paymentAmount, paymentDate, treatment, isPaid) Prescription (id, date, name, patientId, doctorId, patientName, doctorName) DoctorPatient (dentists_id, patient_id)   Relationships:  Patient has many Appointments (one-to-many)  Dentist has many Appointments (one-to-many)  Patient has many Payments (one-to-many)  Dentist issues many Prescriptions (one-to-many)  Patient has many Prescriptions (one-to-many)  Dentist has many Patients (many-to-many, represented by the DoctorPatient table)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 project comp 333</dc:title>
  <dc:creator>HP</dc:creator>
  <cp:lastModifiedBy>Ameer yasen</cp:lastModifiedBy>
  <cp:revision>10</cp:revision>
  <dcterms:modified xsi:type="dcterms:W3CDTF">2024-01-29T23:47:03Z</dcterms:modified>
</cp:coreProperties>
</file>